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Default Extension="jpg" ContentType="image/jpeg"/>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Raleway"/>
      <p:regular r:id="rId40"/>
      <p:bold r:id="rId41"/>
      <p:italic r:id="rId42"/>
      <p:boldItalic r:id="rId43"/>
    </p:embeddedFont>
    <p:embeddedFont>
      <p:font typeface="La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13" Type="http://schemas.openxmlformats.org/officeDocument/2006/relationships/slide" Target="slides/slide8.xml"/><Relationship Id="rId39" Type="http://schemas.openxmlformats.org/officeDocument/2006/relationships/slide" Target="slides/slide34.xml"/><Relationship Id="rId18" Type="http://schemas.openxmlformats.org/officeDocument/2006/relationships/slide" Target="slides/slide13.xml"/><Relationship Id="rId42" Type="http://schemas.openxmlformats.org/officeDocument/2006/relationships/font" Target="fonts/Raleway-italic.fntdata"/><Relationship Id="rId21" Type="http://schemas.openxmlformats.org/officeDocument/2006/relationships/slide" Target="slides/slide16.xml"/><Relationship Id="rId47" Type="http://schemas.openxmlformats.org/officeDocument/2006/relationships/font" Target="fonts/Lato-boldItalic.fntdata"/><Relationship Id="rId34" Type="http://schemas.openxmlformats.org/officeDocument/2006/relationships/slide" Target="slides/slide29.xml"/><Relationship Id="rId50" Type="http://schemas.openxmlformats.org/officeDocument/2006/relationships/customXml" Target="../customXml/item3.xml"/><Relationship Id="rId7" Type="http://schemas.openxmlformats.org/officeDocument/2006/relationships/slide" Target="slides/slide2.xml"/><Relationship Id="rId2" Type="http://schemas.openxmlformats.org/officeDocument/2006/relationships/viewProps" Target="viewProps.xml"/><Relationship Id="rId29" Type="http://schemas.openxmlformats.org/officeDocument/2006/relationships/slide" Target="slides/slide24.xml"/><Relationship Id="rId16" Type="http://schemas.openxmlformats.org/officeDocument/2006/relationships/slide" Target="slides/slide11.xml"/><Relationship Id="rId40" Type="http://schemas.openxmlformats.org/officeDocument/2006/relationships/font" Target="fonts/Raleway-regular.fntdata"/><Relationship Id="rId24" Type="http://schemas.openxmlformats.org/officeDocument/2006/relationships/slide" Target="slides/slide19.xml"/><Relationship Id="rId45" Type="http://schemas.openxmlformats.org/officeDocument/2006/relationships/font" Target="fonts/Lato-bold.fntdata"/><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23" Type="http://schemas.openxmlformats.org/officeDocument/2006/relationships/slide" Target="slides/slide18.xml"/><Relationship Id="rId28" Type="http://schemas.openxmlformats.org/officeDocument/2006/relationships/slide" Target="slides/slide23.xml"/><Relationship Id="rId5" Type="http://schemas.openxmlformats.org/officeDocument/2006/relationships/notesMaster" Target="notesMasters/notesMaster1.xml"/><Relationship Id="rId15" Type="http://schemas.openxmlformats.org/officeDocument/2006/relationships/slide" Target="slides/slide10.xml"/><Relationship Id="rId36" Type="http://schemas.openxmlformats.org/officeDocument/2006/relationships/slide" Target="slides/slide31.xml"/><Relationship Id="rId49" Type="http://schemas.openxmlformats.org/officeDocument/2006/relationships/customXml" Target="../customXml/item2.xml"/><Relationship Id="rId44" Type="http://schemas.openxmlformats.org/officeDocument/2006/relationships/font" Target="fonts/Lato-regular.fntdata"/><Relationship Id="rId31" Type="http://schemas.openxmlformats.org/officeDocument/2006/relationships/slide" Target="slides/slide26.xml"/><Relationship Id="rId10" Type="http://schemas.openxmlformats.org/officeDocument/2006/relationships/slide" Target="slides/slide5.xml"/><Relationship Id="rId19" Type="http://schemas.openxmlformats.org/officeDocument/2006/relationships/slide" Target="slides/slide14.xml"/><Relationship Id="rId22" Type="http://schemas.openxmlformats.org/officeDocument/2006/relationships/slide" Target="slides/slide17.xml"/><Relationship Id="rId43" Type="http://schemas.openxmlformats.org/officeDocument/2006/relationships/font" Target="fonts/Raleway-boldItalic.fntdata"/><Relationship Id="rId4" Type="http://schemas.openxmlformats.org/officeDocument/2006/relationships/slideMaster" Target="slideMasters/slideMaster1.xml"/><Relationship Id="rId9" Type="http://schemas.openxmlformats.org/officeDocument/2006/relationships/slide" Target="slides/slide4.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14" Type="http://schemas.openxmlformats.org/officeDocument/2006/relationships/slide" Target="slides/slide9.xml"/><Relationship Id="rId48" Type="http://schemas.openxmlformats.org/officeDocument/2006/relationships/customXml" Target="../customXml/item1.xml"/><Relationship Id="rId8" Type="http://schemas.openxmlformats.org/officeDocument/2006/relationships/slide" Target="slides/slide3.xml"/><Relationship Id="rId3" Type="http://schemas.openxmlformats.org/officeDocument/2006/relationships/presProps" Target="presProps.xml"/><Relationship Id="rId46" Type="http://schemas.openxmlformats.org/officeDocument/2006/relationships/font" Target="fonts/Lato-italic.fntdata"/><Relationship Id="rId25" Type="http://schemas.openxmlformats.org/officeDocument/2006/relationships/slide" Target="slides/slide20.xml"/><Relationship Id="rId33" Type="http://schemas.openxmlformats.org/officeDocument/2006/relationships/slide" Target="slides/slide28.xml"/><Relationship Id="rId12" Type="http://schemas.openxmlformats.org/officeDocument/2006/relationships/slide" Target="slides/slide7.xml"/><Relationship Id="rId17" Type="http://schemas.openxmlformats.org/officeDocument/2006/relationships/slide" Target="slides/slide12.xml"/><Relationship Id="rId38" Type="http://schemas.openxmlformats.org/officeDocument/2006/relationships/slide" Target="slides/slide33.xml"/><Relationship Id="rId20" Type="http://schemas.openxmlformats.org/officeDocument/2006/relationships/slide" Target="slides/slide15.xml"/><Relationship Id="rId41" Type="http://schemas.openxmlformats.org/officeDocument/2006/relationships/font" Target="fonts/Raleway-bold.fntdata"/><Relationship Id="rId1" Type="http://schemas.openxmlformats.org/officeDocument/2006/relationships/theme" Target="theme/theme1.xml"/><Relationship Id="rId6"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cc2bb455d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cc2bb455d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ccc2bb455d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ccc2bb455d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ccc2bb455d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ccc2bb455d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c5dc2364e3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5dc2364e3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ccc2bb455d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ccc2bb455d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ccc2bb455d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ccc2bb455d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ccc2bb455d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ccc2bb455d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ccc2bb455d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ccc2bb455d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ccc2bb455d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ccc2bb455d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ccc2bb455d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ccc2bb455d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ed3527ff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ed3527ff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ccc2bb455d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ccc2bb455d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ccc2bb455d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ccc2bb455d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ccc2bb455d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ccc2bb455d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ccc2bb455d_0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ccc2bb455d_0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ccc2bb455d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ccc2bb455d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ccc2bb455d_0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ccc2bb455d_0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ccc2bb455d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ccc2bb455d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ccc2bb455d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ccc2bb455d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ccc2bb455d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ccc2bb455d_0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ccc2bb455d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ccc2bb455d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c9d3491ec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c9d3491ec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ccc2bb455d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ccc2bb455d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ccc2bb455d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ccc2bb455d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ccc2bb455d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ccc2bb455d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ccc2bb455d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ccc2bb455d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ccc2bb455d_0_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ccc2bb455d_0_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ccc2bb455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ccc2bb455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ccc2bb455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ccc2bb455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c5dc2364e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c5dc2364e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ccc2bb455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ccc2bb455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ccc2bb455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ccc2bb455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cc2bb455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cc2bb455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stefan.popescu@fmi.unibuc.ro" TargetMode="External"/><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png"/><Relationship Id="rId6"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4.png"/><Relationship Id="rId7"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2.jpg"/><Relationship Id="rId8"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2.jpg"/><Relationship Id="rId8"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8.png"/><Relationship Id="rId9" Type="http://schemas.openxmlformats.org/officeDocument/2006/relationships/image" Target="../media/image16.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2.jpg"/><Relationship Id="rId8"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8.png"/><Relationship Id="rId9" Type="http://schemas.openxmlformats.org/officeDocument/2006/relationships/image" Target="../media/image16.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2.jpg"/><Relationship Id="rId8"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8.png"/><Relationship Id="rId9" Type="http://schemas.openxmlformats.org/officeDocument/2006/relationships/image" Target="../media/image17.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2.jpg"/><Relationship Id="rId8"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8.png"/><Relationship Id="rId9" Type="http://schemas.openxmlformats.org/officeDocument/2006/relationships/image" Target="../media/image18.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2.jpg"/><Relationship Id="rId8"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2.jpg"/><Relationship Id="rId7"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2.jpg"/><Relationship Id="rId7"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2.jpg"/><Relationship Id="rId7" Type="http://schemas.openxmlformats.org/officeDocument/2006/relationships/image" Target="../media/image13.png"/><Relationship Id="rId8"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docs.google.com/document/d/11qtCmVBhbob12KzxJpzPN2IcdNeJbeYD9RLd1jzgga4/edit?usp=sharing" TargetMode="External"/><Relationship Id="rId4" Type="http://schemas.openxmlformats.org/officeDocument/2006/relationships/hyperlink" Target="https://docs.google.com/document/d/1KRscemnJ347R1T0SqMIGPEWg0uSBTVuBb6nesmP-m38/edit?usp=sharing" TargetMode="External"/><Relationship Id="rId5" Type="http://schemas.openxmlformats.org/officeDocument/2006/relationships/image" Target="../media/image1.png"/><Relationship Id="rId6" Type="http://schemas.openxmlformats.org/officeDocument/2006/relationships/image" Target="../media/image8.png"/><Relationship Id="rId7"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1582375" y="763200"/>
            <a:ext cx="7772400" cy="1302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Algoritmi </a:t>
            </a:r>
            <a:r>
              <a:rPr lang="ro"/>
              <a:t>Avansați</a:t>
            </a:r>
            <a:r>
              <a:rPr lang="ro"/>
              <a:t> 2021</a:t>
            </a:r>
            <a:br>
              <a:rPr lang="ro"/>
            </a:br>
            <a:r>
              <a:rPr lang="ro"/>
              <a:t>c-7</a:t>
            </a:r>
            <a:endParaRPr/>
          </a:p>
          <a:p>
            <a:pPr indent="0" lvl="0" marL="0" rtl="0" algn="l">
              <a:spcBef>
                <a:spcPts val="0"/>
              </a:spcBef>
              <a:spcAft>
                <a:spcPts val="0"/>
              </a:spcAft>
              <a:buNone/>
            </a:pPr>
            <a:r>
              <a:rPr lang="ro"/>
              <a:t>Debriefing </a:t>
            </a:r>
            <a:br>
              <a:rPr lang="ro"/>
            </a:br>
            <a:r>
              <a:rPr lang="ro" sz="3300"/>
              <a:t>Randomized Data Structures: Skip Lists</a:t>
            </a:r>
            <a:endParaRPr sz="3300"/>
          </a:p>
        </p:txBody>
      </p:sp>
      <p:sp>
        <p:nvSpPr>
          <p:cNvPr id="87" name="Google Shape;87;p13"/>
          <p:cNvSpPr txBox="1"/>
          <p:nvPr>
            <p:ph idx="1" type="subTitle"/>
          </p:nvPr>
        </p:nvSpPr>
        <p:spPr>
          <a:xfrm>
            <a:off x="729625" y="3401500"/>
            <a:ext cx="7688100" cy="15537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b="1" lang="ro"/>
              <a:t>Lect. Dr. Ștefan Popescu</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ro"/>
              <a:t>Email: </a:t>
            </a:r>
            <a:r>
              <a:rPr b="1" lang="ro" u="sng">
                <a:solidFill>
                  <a:schemeClr val="hlink"/>
                </a:solidFill>
                <a:hlinkClick r:id="rId3"/>
              </a:rPr>
              <a:t>stefan.popescu@fmi.unibuc.ro</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a:p>
          <a:p>
            <a:pPr indent="0" lvl="0" marL="0" rtl="0" algn="l">
              <a:spcBef>
                <a:spcPts val="0"/>
              </a:spcBef>
              <a:spcAft>
                <a:spcPts val="0"/>
              </a:spcAft>
              <a:buNone/>
            </a:pPr>
            <a:r>
              <a:rPr lang="ro"/>
              <a:t>Grup Teams:</a:t>
            </a:r>
            <a:br>
              <a:rPr lang="ro"/>
            </a:br>
            <a:endParaRPr/>
          </a:p>
          <a:p>
            <a:pPr indent="0" lvl="0" marL="0" rtl="0" algn="l">
              <a:spcBef>
                <a:spcPts val="0"/>
              </a:spcBef>
              <a:spcAft>
                <a:spcPts val="0"/>
              </a:spcAft>
              <a:buNone/>
            </a:pPr>
            <a:r>
              <a:t/>
            </a:r>
            <a:endParaRPr/>
          </a:p>
        </p:txBody>
      </p:sp>
      <p:pic>
        <p:nvPicPr>
          <p:cNvPr id="88" name="Google Shape;88;p13"/>
          <p:cNvPicPr preferRelativeResize="0"/>
          <p:nvPr/>
        </p:nvPicPr>
        <p:blipFill>
          <a:blip r:embed="rId4">
            <a:alphaModFix/>
          </a:blip>
          <a:stretch>
            <a:fillRect/>
          </a:stretch>
        </p:blipFill>
        <p:spPr>
          <a:xfrm>
            <a:off x="3681000" y="3358800"/>
            <a:ext cx="5485325" cy="1784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Listele “standard”</a:t>
            </a:r>
            <a:endParaRPr/>
          </a:p>
          <a:p>
            <a:pPr indent="0" lvl="0" marL="0" rtl="0" algn="l">
              <a:spcBef>
                <a:spcPts val="0"/>
              </a:spcBef>
              <a:spcAft>
                <a:spcPts val="0"/>
              </a:spcAft>
              <a:buNone/>
            </a:pPr>
            <a:r>
              <a:t/>
            </a:r>
            <a:endParaRPr/>
          </a:p>
        </p:txBody>
      </p:sp>
      <p:sp>
        <p:nvSpPr>
          <p:cNvPr id="158" name="Google Shape;158;p22"/>
          <p:cNvSpPr txBox="1"/>
          <p:nvPr>
            <p:ph idx="1" type="body"/>
          </p:nvPr>
        </p:nvSpPr>
        <p:spPr>
          <a:xfrm>
            <a:off x="729450" y="2078875"/>
            <a:ext cx="62934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Q: Complexitatea cautarii unui element intr-o lista sortata?</a:t>
            </a:r>
            <a:endParaRPr b="1"/>
          </a:p>
          <a:p>
            <a:pPr indent="0" lvl="0" marL="0" rtl="0" algn="l">
              <a:lnSpc>
                <a:spcPct val="100000"/>
              </a:lnSpc>
              <a:spcBef>
                <a:spcPts val="1200"/>
              </a:spcBef>
              <a:spcAft>
                <a:spcPts val="0"/>
              </a:spcAft>
              <a:buNone/>
            </a:pPr>
            <a:r>
              <a:rPr b="1" lang="ro"/>
              <a:t>A: O(n)</a:t>
            </a:r>
            <a:endParaRPr b="1"/>
          </a:p>
          <a:p>
            <a:pPr indent="0" lvl="0" marL="0" rtl="0" algn="l">
              <a:lnSpc>
                <a:spcPct val="100000"/>
              </a:lnSpc>
              <a:spcBef>
                <a:spcPts val="1200"/>
              </a:spcBef>
              <a:spcAft>
                <a:spcPts val="0"/>
              </a:spcAft>
              <a:buNone/>
            </a:pPr>
            <a:r>
              <a:rPr b="1" lang="ro"/>
              <a:t>Q: Suntem multumiti?</a:t>
            </a:r>
            <a:endParaRPr b="1"/>
          </a:p>
          <a:p>
            <a:pPr indent="0" lvl="0" marL="0" rtl="0" algn="l">
              <a:lnSpc>
                <a:spcPct val="100000"/>
              </a:lnSpc>
              <a:spcBef>
                <a:spcPts val="1200"/>
              </a:spcBef>
              <a:spcAft>
                <a:spcPts val="1200"/>
              </a:spcAft>
              <a:buNone/>
            </a:pPr>
            <a:r>
              <a:rPr b="1" lang="ro"/>
              <a:t>A: NU! </a:t>
            </a:r>
            <a:endParaRPr b="1"/>
          </a:p>
        </p:txBody>
      </p:sp>
      <p:pic>
        <p:nvPicPr>
          <p:cNvPr id="159" name="Google Shape;159;p22"/>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160" name="Google Shape;160;p22"/>
          <p:cNvPicPr preferRelativeResize="0"/>
          <p:nvPr/>
        </p:nvPicPr>
        <p:blipFill>
          <a:blip r:embed="rId4">
            <a:alphaModFix/>
          </a:blip>
          <a:stretch>
            <a:fillRect/>
          </a:stretch>
        </p:blipFill>
        <p:spPr>
          <a:xfrm>
            <a:off x="7022725" y="464900"/>
            <a:ext cx="2032426" cy="2032426"/>
          </a:xfrm>
          <a:prstGeom prst="rect">
            <a:avLst/>
          </a:prstGeom>
          <a:noFill/>
          <a:ln>
            <a:noFill/>
          </a:ln>
        </p:spPr>
      </p:pic>
      <p:pic>
        <p:nvPicPr>
          <p:cNvPr id="161" name="Google Shape;161;p22"/>
          <p:cNvPicPr preferRelativeResize="0"/>
          <p:nvPr/>
        </p:nvPicPr>
        <p:blipFill rotWithShape="1">
          <a:blip r:embed="rId5">
            <a:alphaModFix/>
          </a:blip>
          <a:srcRect b="12569" l="13192" r="28484" t="76127"/>
          <a:stretch/>
        </p:blipFill>
        <p:spPr>
          <a:xfrm>
            <a:off x="729450" y="2078875"/>
            <a:ext cx="4909699" cy="535199"/>
          </a:xfrm>
          <a:prstGeom prst="rect">
            <a:avLst/>
          </a:prstGeom>
          <a:noFill/>
          <a:ln>
            <a:noFill/>
          </a:ln>
        </p:spPr>
      </p:pic>
      <p:pic>
        <p:nvPicPr>
          <p:cNvPr id="162" name="Google Shape;162;p22"/>
          <p:cNvPicPr preferRelativeResize="0"/>
          <p:nvPr/>
        </p:nvPicPr>
        <p:blipFill>
          <a:blip r:embed="rId6">
            <a:alphaModFix/>
          </a:blip>
          <a:stretch>
            <a:fillRect/>
          </a:stretch>
        </p:blipFill>
        <p:spPr>
          <a:xfrm>
            <a:off x="1418050" y="3857675"/>
            <a:ext cx="1285825" cy="1285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Listele “standard”</a:t>
            </a:r>
            <a:endParaRPr/>
          </a:p>
          <a:p>
            <a:pPr indent="0" lvl="0" marL="0" rtl="0" algn="l">
              <a:spcBef>
                <a:spcPts val="0"/>
              </a:spcBef>
              <a:spcAft>
                <a:spcPts val="0"/>
              </a:spcAft>
              <a:buNone/>
            </a:pPr>
            <a:r>
              <a:t/>
            </a:r>
            <a:endParaRPr/>
          </a:p>
        </p:txBody>
      </p:sp>
      <p:sp>
        <p:nvSpPr>
          <p:cNvPr id="168" name="Google Shape;168;p23"/>
          <p:cNvSpPr txBox="1"/>
          <p:nvPr>
            <p:ph idx="1" type="body"/>
          </p:nvPr>
        </p:nvSpPr>
        <p:spPr>
          <a:xfrm>
            <a:off x="729450" y="2078875"/>
            <a:ext cx="62934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Q: Complexitatea cautarii unui element intr-o lista sortata?</a:t>
            </a:r>
            <a:endParaRPr b="1"/>
          </a:p>
          <a:p>
            <a:pPr indent="0" lvl="0" marL="0" rtl="0" algn="l">
              <a:lnSpc>
                <a:spcPct val="100000"/>
              </a:lnSpc>
              <a:spcBef>
                <a:spcPts val="1200"/>
              </a:spcBef>
              <a:spcAft>
                <a:spcPts val="0"/>
              </a:spcAft>
              <a:buNone/>
            </a:pPr>
            <a:r>
              <a:rPr b="1" lang="ro"/>
              <a:t>A: O(n)</a:t>
            </a:r>
            <a:endParaRPr b="1"/>
          </a:p>
          <a:p>
            <a:pPr indent="0" lvl="0" marL="0" rtl="0" algn="l">
              <a:lnSpc>
                <a:spcPct val="100000"/>
              </a:lnSpc>
              <a:spcBef>
                <a:spcPts val="1200"/>
              </a:spcBef>
              <a:spcAft>
                <a:spcPts val="0"/>
              </a:spcAft>
              <a:buNone/>
            </a:pPr>
            <a:r>
              <a:rPr b="1" lang="ro"/>
              <a:t>Q: Complexitate </a:t>
            </a:r>
            <a:r>
              <a:rPr b="1" lang="ro"/>
              <a:t>țintă</a:t>
            </a:r>
            <a:r>
              <a:rPr b="1" lang="ro"/>
              <a:t>?</a:t>
            </a:r>
            <a:endParaRPr b="1"/>
          </a:p>
          <a:p>
            <a:pPr indent="0" lvl="0" marL="0" rtl="0" algn="l">
              <a:lnSpc>
                <a:spcPct val="100000"/>
              </a:lnSpc>
              <a:spcBef>
                <a:spcPts val="1200"/>
              </a:spcBef>
              <a:spcAft>
                <a:spcPts val="1200"/>
              </a:spcAft>
              <a:buNone/>
            </a:pPr>
            <a:r>
              <a:t/>
            </a:r>
            <a:endParaRPr b="1"/>
          </a:p>
        </p:txBody>
      </p:sp>
      <p:pic>
        <p:nvPicPr>
          <p:cNvPr id="169" name="Google Shape;169;p23"/>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170" name="Google Shape;170;p23"/>
          <p:cNvPicPr preferRelativeResize="0"/>
          <p:nvPr/>
        </p:nvPicPr>
        <p:blipFill>
          <a:blip r:embed="rId4">
            <a:alphaModFix/>
          </a:blip>
          <a:stretch>
            <a:fillRect/>
          </a:stretch>
        </p:blipFill>
        <p:spPr>
          <a:xfrm>
            <a:off x="7022725" y="464900"/>
            <a:ext cx="2032426" cy="2032426"/>
          </a:xfrm>
          <a:prstGeom prst="rect">
            <a:avLst/>
          </a:prstGeom>
          <a:noFill/>
          <a:ln>
            <a:noFill/>
          </a:ln>
        </p:spPr>
      </p:pic>
      <p:pic>
        <p:nvPicPr>
          <p:cNvPr id="171" name="Google Shape;171;p23"/>
          <p:cNvPicPr preferRelativeResize="0"/>
          <p:nvPr/>
        </p:nvPicPr>
        <p:blipFill rotWithShape="1">
          <a:blip r:embed="rId5">
            <a:alphaModFix/>
          </a:blip>
          <a:srcRect b="12569" l="13192" r="28484" t="76127"/>
          <a:stretch/>
        </p:blipFill>
        <p:spPr>
          <a:xfrm>
            <a:off x="729450" y="2078875"/>
            <a:ext cx="4909699" cy="5351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Listele “standard”</a:t>
            </a:r>
            <a:endParaRPr/>
          </a:p>
          <a:p>
            <a:pPr indent="0" lvl="0" marL="0" rtl="0" algn="l">
              <a:spcBef>
                <a:spcPts val="0"/>
              </a:spcBef>
              <a:spcAft>
                <a:spcPts val="0"/>
              </a:spcAft>
              <a:buNone/>
            </a:pPr>
            <a:r>
              <a:t/>
            </a:r>
            <a:endParaRPr/>
          </a:p>
        </p:txBody>
      </p:sp>
      <p:sp>
        <p:nvSpPr>
          <p:cNvPr id="177" name="Google Shape;177;p24"/>
          <p:cNvSpPr txBox="1"/>
          <p:nvPr>
            <p:ph idx="1" type="body"/>
          </p:nvPr>
        </p:nvSpPr>
        <p:spPr>
          <a:xfrm>
            <a:off x="729450" y="2078875"/>
            <a:ext cx="62934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Q: Complexitatea cautarii unui element intr-o lista sortata?</a:t>
            </a:r>
            <a:endParaRPr b="1"/>
          </a:p>
          <a:p>
            <a:pPr indent="0" lvl="0" marL="0" rtl="0" algn="l">
              <a:lnSpc>
                <a:spcPct val="100000"/>
              </a:lnSpc>
              <a:spcBef>
                <a:spcPts val="1200"/>
              </a:spcBef>
              <a:spcAft>
                <a:spcPts val="0"/>
              </a:spcAft>
              <a:buNone/>
            </a:pPr>
            <a:r>
              <a:rPr b="1" lang="ro"/>
              <a:t>A: O(n)</a:t>
            </a:r>
            <a:endParaRPr b="1"/>
          </a:p>
          <a:p>
            <a:pPr indent="0" lvl="0" marL="0" rtl="0" algn="l">
              <a:lnSpc>
                <a:spcPct val="100000"/>
              </a:lnSpc>
              <a:spcBef>
                <a:spcPts val="1200"/>
              </a:spcBef>
              <a:spcAft>
                <a:spcPts val="0"/>
              </a:spcAft>
              <a:buNone/>
            </a:pPr>
            <a:r>
              <a:rPr b="1" lang="ro"/>
              <a:t>Q: Complexitate </a:t>
            </a:r>
            <a:r>
              <a:rPr b="1" lang="ro"/>
              <a:t>țintă</a:t>
            </a:r>
            <a:r>
              <a:rPr b="1" lang="ro"/>
              <a:t>?</a:t>
            </a:r>
            <a:endParaRPr b="1"/>
          </a:p>
          <a:p>
            <a:pPr indent="0" lvl="0" marL="0" rtl="0" algn="l">
              <a:lnSpc>
                <a:spcPct val="100000"/>
              </a:lnSpc>
              <a:spcBef>
                <a:spcPts val="1200"/>
              </a:spcBef>
              <a:spcAft>
                <a:spcPts val="0"/>
              </a:spcAft>
              <a:buNone/>
            </a:pPr>
            <a:r>
              <a:rPr b="1" lang="ro"/>
              <a:t>A: O( log n)</a:t>
            </a:r>
            <a:endParaRPr b="1"/>
          </a:p>
          <a:p>
            <a:pPr indent="0" lvl="0" marL="0" rtl="0" algn="l">
              <a:lnSpc>
                <a:spcPct val="100000"/>
              </a:lnSpc>
              <a:spcBef>
                <a:spcPts val="1200"/>
              </a:spcBef>
              <a:spcAft>
                <a:spcPts val="1200"/>
              </a:spcAft>
              <a:buNone/>
            </a:pPr>
            <a:r>
              <a:t/>
            </a:r>
            <a:endParaRPr b="1"/>
          </a:p>
        </p:txBody>
      </p:sp>
      <p:pic>
        <p:nvPicPr>
          <p:cNvPr id="178" name="Google Shape;178;p24"/>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179" name="Google Shape;179;p24"/>
          <p:cNvPicPr preferRelativeResize="0"/>
          <p:nvPr/>
        </p:nvPicPr>
        <p:blipFill>
          <a:blip r:embed="rId4">
            <a:alphaModFix/>
          </a:blip>
          <a:stretch>
            <a:fillRect/>
          </a:stretch>
        </p:blipFill>
        <p:spPr>
          <a:xfrm>
            <a:off x="7022725" y="464900"/>
            <a:ext cx="2032426" cy="2032426"/>
          </a:xfrm>
          <a:prstGeom prst="rect">
            <a:avLst/>
          </a:prstGeom>
          <a:noFill/>
          <a:ln>
            <a:noFill/>
          </a:ln>
        </p:spPr>
      </p:pic>
      <p:pic>
        <p:nvPicPr>
          <p:cNvPr id="180" name="Google Shape;180;p24"/>
          <p:cNvPicPr preferRelativeResize="0"/>
          <p:nvPr/>
        </p:nvPicPr>
        <p:blipFill rotWithShape="1">
          <a:blip r:embed="rId5">
            <a:alphaModFix/>
          </a:blip>
          <a:srcRect b="12569" l="13192" r="28484" t="76127"/>
          <a:stretch/>
        </p:blipFill>
        <p:spPr>
          <a:xfrm>
            <a:off x="729450" y="2078875"/>
            <a:ext cx="4909699" cy="5351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a:t>
            </a:r>
            <a:endParaRPr/>
          </a:p>
        </p:txBody>
      </p:sp>
      <p:sp>
        <p:nvSpPr>
          <p:cNvPr id="186" name="Google Shape;186;p25"/>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457200" rtl="0" algn="l">
              <a:lnSpc>
                <a:spcPct val="100000"/>
              </a:lnSpc>
              <a:spcBef>
                <a:spcPts val="0"/>
              </a:spcBef>
              <a:spcAft>
                <a:spcPts val="0"/>
              </a:spcAft>
              <a:buNone/>
            </a:pPr>
            <a:r>
              <a:t/>
            </a:r>
            <a:endParaRPr b="1"/>
          </a:p>
          <a:p>
            <a:pPr indent="0" lvl="0" marL="45720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Pentru o cautare mai eficienta, vom retine 2 liste, dupa modelul urmator:</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187" name="Google Shape;187;p25"/>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188" name="Google Shape;188;p25"/>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189" name="Google Shape;189;p25"/>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190" name="Google Shape;190;p25"/>
          <p:cNvPicPr preferRelativeResize="0"/>
          <p:nvPr/>
        </p:nvPicPr>
        <p:blipFill rotWithShape="1">
          <a:blip r:embed="rId6">
            <a:alphaModFix/>
          </a:blip>
          <a:srcRect b="12569" l="13192" r="28484" t="76127"/>
          <a:stretch/>
        </p:blipFill>
        <p:spPr>
          <a:xfrm>
            <a:off x="729450" y="2078875"/>
            <a:ext cx="4909699" cy="535199"/>
          </a:xfrm>
          <a:prstGeom prst="rect">
            <a:avLst/>
          </a:prstGeom>
          <a:noFill/>
          <a:ln>
            <a:noFill/>
          </a:ln>
        </p:spPr>
      </p:pic>
      <p:pic>
        <p:nvPicPr>
          <p:cNvPr id="191" name="Google Shape;191;p25"/>
          <p:cNvPicPr preferRelativeResize="0"/>
          <p:nvPr/>
        </p:nvPicPr>
        <p:blipFill rotWithShape="1">
          <a:blip r:embed="rId7">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a:t>
            </a:r>
            <a:endParaRPr/>
          </a:p>
        </p:txBody>
      </p:sp>
      <p:sp>
        <p:nvSpPr>
          <p:cNvPr id="197" name="Google Shape;197;p26"/>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SEARCH(x):</a:t>
            </a:r>
            <a:endParaRPr b="1"/>
          </a:p>
          <a:p>
            <a:pPr indent="0" lvl="0" marL="0" rtl="0" algn="l">
              <a:lnSpc>
                <a:spcPct val="100000"/>
              </a:lnSpc>
              <a:spcBef>
                <a:spcPts val="1200"/>
              </a:spcBef>
              <a:spcAft>
                <a:spcPts val="0"/>
              </a:spcAft>
              <a:buNone/>
            </a:pPr>
            <a:r>
              <a:rPr b="1" lang="ro"/>
              <a:t>•Walk right in top linked list (L1) until going right would go too far</a:t>
            </a:r>
            <a:endParaRPr b="1"/>
          </a:p>
          <a:p>
            <a:pPr indent="0" lvl="0" marL="0" rtl="0" algn="l">
              <a:lnSpc>
                <a:spcPct val="100000"/>
              </a:lnSpc>
              <a:spcBef>
                <a:spcPts val="1200"/>
              </a:spcBef>
              <a:spcAft>
                <a:spcPts val="0"/>
              </a:spcAft>
              <a:buNone/>
            </a:pPr>
            <a:r>
              <a:rPr b="1" lang="ro"/>
              <a:t>•Walk down to bottom linked list (L2)</a:t>
            </a:r>
            <a:endParaRPr b="1"/>
          </a:p>
          <a:p>
            <a:pPr indent="0" lvl="0" marL="0" rtl="0" algn="l">
              <a:lnSpc>
                <a:spcPct val="100000"/>
              </a:lnSpc>
              <a:spcBef>
                <a:spcPts val="1200"/>
              </a:spcBef>
              <a:spcAft>
                <a:spcPts val="0"/>
              </a:spcAft>
              <a:buNone/>
            </a:pPr>
            <a:r>
              <a:rPr b="1" lang="ro"/>
              <a:t>•Walk right in L2 until element found (or not)</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198" name="Google Shape;198;p26"/>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199" name="Google Shape;199;p26"/>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00" name="Google Shape;200;p26"/>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201" name="Google Shape;201;p26"/>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a:t>
            </a:r>
            <a:endParaRPr/>
          </a:p>
        </p:txBody>
      </p:sp>
      <p:sp>
        <p:nvSpPr>
          <p:cNvPr id="207" name="Google Shape;207;p27"/>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208" name="Google Shape;208;p27"/>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209" name="Google Shape;209;p27"/>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10" name="Google Shape;210;p27"/>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211" name="Google Shape;211;p27"/>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a:t>
            </a:r>
            <a:endParaRPr/>
          </a:p>
        </p:txBody>
      </p:sp>
      <p:sp>
        <p:nvSpPr>
          <p:cNvPr id="217" name="Google Shape;217;p28"/>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None/>
            </a:pPr>
            <a:r>
              <a:rPr b="1" lang="ro"/>
              <a:t>A: Uniform distribuit!</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218" name="Google Shape;218;p28"/>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219" name="Google Shape;219;p28"/>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20" name="Google Shape;220;p28"/>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221" name="Google Shape;221;p28"/>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a:t>
            </a:r>
            <a:endParaRPr/>
          </a:p>
        </p:txBody>
      </p:sp>
      <p:sp>
        <p:nvSpPr>
          <p:cNvPr id="227" name="Google Shape;227;p29"/>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None/>
            </a:pPr>
            <a:r>
              <a:rPr b="1" lang="ro"/>
              <a:t>A: Uniform distribuit!</a:t>
            </a:r>
            <a:endParaRPr b="1"/>
          </a:p>
          <a:p>
            <a:pPr indent="0" lvl="0" marL="0" rtl="0" algn="l">
              <a:lnSpc>
                <a:spcPct val="100000"/>
              </a:lnSpc>
              <a:spcBef>
                <a:spcPts val="1200"/>
              </a:spcBef>
              <a:spcAft>
                <a:spcPts val="0"/>
              </a:spcAft>
              <a:buNone/>
            </a:pPr>
            <a:r>
              <a:rPr b="1" lang="ro"/>
              <a:t>Q: cate noduri ar trebui sa existe in L1?</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228" name="Google Shape;228;p29"/>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229" name="Google Shape;229;p29"/>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30" name="Google Shape;230;p29"/>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231" name="Google Shape;231;p29"/>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a:t>
            </a:r>
            <a:endParaRPr/>
          </a:p>
        </p:txBody>
      </p:sp>
      <p:sp>
        <p:nvSpPr>
          <p:cNvPr id="237" name="Google Shape;237;p30"/>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None/>
            </a:pPr>
            <a:r>
              <a:rPr b="1" lang="ro"/>
              <a:t>A: Uniform distribuit!</a:t>
            </a:r>
            <a:endParaRPr b="1"/>
          </a:p>
          <a:p>
            <a:pPr indent="0" lvl="0" marL="0" rtl="0" algn="l">
              <a:lnSpc>
                <a:spcPct val="100000"/>
              </a:lnSpc>
              <a:spcBef>
                <a:spcPts val="1200"/>
              </a:spcBef>
              <a:spcAft>
                <a:spcPts val="0"/>
              </a:spcAft>
              <a:buNone/>
            </a:pPr>
            <a:r>
              <a:rPr b="1" lang="ro"/>
              <a:t>Q: cate noduri ar trebui sa existe in L1?</a:t>
            </a:r>
            <a:endParaRPr b="1"/>
          </a:p>
          <a:p>
            <a:pPr indent="0" lvl="0" marL="0" rtl="0" algn="l">
              <a:lnSpc>
                <a:spcPct val="100000"/>
              </a:lnSpc>
              <a:spcBef>
                <a:spcPts val="1200"/>
              </a:spcBef>
              <a:spcAft>
                <a:spcPts val="0"/>
              </a:spcAft>
              <a:buNone/>
            </a:pPr>
            <a:r>
              <a:rPr b="1" lang="ro"/>
              <a:t>A: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238" name="Google Shape;238;p30"/>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239" name="Google Shape;239;p30"/>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40" name="Google Shape;240;p30"/>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241" name="Google Shape;241;p30"/>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42" name="Google Shape;242;p30"/>
          <p:cNvPicPr preferRelativeResize="0"/>
          <p:nvPr/>
        </p:nvPicPr>
        <p:blipFill>
          <a:blip r:embed="rId7">
            <a:alphaModFix/>
          </a:blip>
          <a:stretch>
            <a:fillRect/>
          </a:stretch>
        </p:blipFill>
        <p:spPr>
          <a:xfrm>
            <a:off x="1146875" y="3289950"/>
            <a:ext cx="673050" cy="6730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Numarul de elemente per nivel</a:t>
            </a:r>
            <a:endParaRPr/>
          </a:p>
        </p:txBody>
      </p:sp>
      <p:sp>
        <p:nvSpPr>
          <p:cNvPr id="248" name="Google Shape;248;p31"/>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Costul unei căutări în listă este aprox  </a:t>
            </a:r>
            <a:endParaRPr b="1"/>
          </a:p>
          <a:p>
            <a:pPr indent="0" lvl="0" marL="0" rtl="0" algn="l">
              <a:lnSpc>
                <a:spcPct val="100000"/>
              </a:lnSpc>
              <a:spcBef>
                <a:spcPts val="1200"/>
              </a:spcBef>
              <a:spcAft>
                <a:spcPts val="1200"/>
              </a:spcAft>
              <a:buNone/>
            </a:pPr>
            <a:r>
              <a:t/>
            </a:r>
            <a:endParaRPr b="1"/>
          </a:p>
        </p:txBody>
      </p:sp>
      <p:pic>
        <p:nvPicPr>
          <p:cNvPr id="249" name="Google Shape;249;p31"/>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250" name="Google Shape;250;p31"/>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51" name="Google Shape;251;p31"/>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252" name="Google Shape;252;p31"/>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53" name="Google Shape;253;p31"/>
          <p:cNvPicPr preferRelativeResize="0"/>
          <p:nvPr/>
        </p:nvPicPr>
        <p:blipFill>
          <a:blip r:embed="rId7">
            <a:alphaModFix/>
          </a:blip>
          <a:stretch>
            <a:fillRect/>
          </a:stretch>
        </p:blipFill>
        <p:spPr>
          <a:xfrm>
            <a:off x="7022725" y="464900"/>
            <a:ext cx="2032426" cy="2032426"/>
          </a:xfrm>
          <a:prstGeom prst="rect">
            <a:avLst/>
          </a:prstGeom>
          <a:noFill/>
          <a:ln>
            <a:noFill/>
          </a:ln>
        </p:spPr>
      </p:pic>
      <p:pic>
        <p:nvPicPr>
          <p:cNvPr descr="&lt;math xmlns=&quot;http://www.w3.org/1998/Math/MathML&quot;&gt;&lt;mo&gt;|&lt;/mo&gt;&lt;mi&gt;L&lt;/mi&gt;&lt;mn&gt;1&lt;/mn&gt;&lt;mo&gt;|&lt;/mo&gt;&lt;mo&gt;+&lt;/mo&gt;&lt;mfrac&gt;&lt;mrow&gt;&lt;mo&gt;|&lt;/mo&gt;&lt;mi&gt;L&lt;/mi&gt;&lt;mn&gt;2&lt;/mn&gt;&lt;mo&gt;|&lt;/mo&gt;&lt;/mrow&gt;&lt;mrow&gt;&lt;mo&gt;|&lt;/mo&gt;&lt;mi&gt;L&lt;/mi&gt;&lt;mn&gt;1&lt;/mn&gt;&lt;mo&gt;|&lt;/mo&gt;&lt;/mrow&gt;&lt;/mfrac&gt;&lt;/math&gt;" id="254" name="Google Shape;254;p31" title="vertical line L 1 vertical line plus fraction numerator vertical line L 2 vertical line over denominator vertical line L 1 vertical line end fraction"/>
          <p:cNvPicPr preferRelativeResize="0"/>
          <p:nvPr/>
        </p:nvPicPr>
        <p:blipFill>
          <a:blip r:embed="rId8">
            <a:alphaModFix/>
          </a:blip>
          <a:stretch>
            <a:fillRect/>
          </a:stretch>
        </p:blipFill>
        <p:spPr>
          <a:xfrm>
            <a:off x="3583650" y="2036550"/>
            <a:ext cx="988350" cy="4795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Debriefing</a:t>
            </a:r>
            <a:endParaRPr/>
          </a:p>
        </p:txBody>
      </p:sp>
      <p:sp>
        <p:nvSpPr>
          <p:cNvPr id="94" name="Google Shape;94;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ro"/>
              <a:t>Smalltalk about second half of the course</a:t>
            </a:r>
            <a:endParaRPr b="1"/>
          </a:p>
          <a:p>
            <a:pPr indent="-311150" lvl="0" marL="457200" rtl="0" algn="l">
              <a:spcBef>
                <a:spcPts val="0"/>
              </a:spcBef>
              <a:spcAft>
                <a:spcPts val="0"/>
              </a:spcAft>
              <a:buSzPts val="1300"/>
              <a:buChar char="●"/>
            </a:pPr>
            <a:r>
              <a:rPr b="1" lang="ro"/>
              <a:t>presentation schedule for Tema 1 &amp; Tema 2</a:t>
            </a:r>
            <a:endParaRPr b="1"/>
          </a:p>
          <a:p>
            <a:pPr indent="-311150" lvl="0" marL="457200" rtl="0" algn="l">
              <a:spcBef>
                <a:spcPts val="0"/>
              </a:spcBef>
              <a:spcAft>
                <a:spcPts val="0"/>
              </a:spcAft>
              <a:buSzPts val="1300"/>
              <a:buChar char="●"/>
            </a:pPr>
            <a:r>
              <a:rPr b="1" lang="ro"/>
              <a:t>future lab work</a:t>
            </a:r>
            <a:endParaRPr b="1"/>
          </a:p>
          <a:p>
            <a:pPr indent="-311150" lvl="0" marL="457200" rtl="0" algn="l">
              <a:spcBef>
                <a:spcPts val="0"/>
              </a:spcBef>
              <a:spcAft>
                <a:spcPts val="0"/>
              </a:spcAft>
              <a:buSzPts val="1300"/>
              <a:buChar char="●"/>
            </a:pPr>
            <a:r>
              <a:rPr b="1" lang="ro"/>
              <a:t>smalltalk </a:t>
            </a:r>
            <a:r>
              <a:rPr b="1" lang="ro"/>
              <a:t>about</a:t>
            </a:r>
            <a:r>
              <a:rPr b="1" lang="ro"/>
              <a:t> final exam</a:t>
            </a:r>
            <a:br>
              <a:rPr b="1" lang="ro"/>
            </a:br>
            <a:endParaRPr b="1"/>
          </a:p>
          <a:p>
            <a:pPr indent="0" lvl="0" marL="0" rtl="0" algn="l">
              <a:spcBef>
                <a:spcPts val="1200"/>
              </a:spcBef>
              <a:spcAft>
                <a:spcPts val="1200"/>
              </a:spcAft>
              <a:buNone/>
            </a:pPr>
            <a:r>
              <a:t/>
            </a:r>
            <a:endParaRPr b="1"/>
          </a:p>
        </p:txBody>
      </p:sp>
      <p:pic>
        <p:nvPicPr>
          <p:cNvPr id="95" name="Google Shape;95;p14"/>
          <p:cNvPicPr preferRelativeResize="0"/>
          <p:nvPr/>
        </p:nvPicPr>
        <p:blipFill>
          <a:blip r:embed="rId3">
            <a:alphaModFix/>
          </a:blip>
          <a:stretch>
            <a:fillRect/>
          </a:stretch>
        </p:blipFill>
        <p:spPr>
          <a:xfrm>
            <a:off x="7579822" y="514697"/>
            <a:ext cx="1564175" cy="15641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Numarul de elemente per nivel</a:t>
            </a:r>
            <a:endParaRPr/>
          </a:p>
        </p:txBody>
      </p:sp>
      <p:sp>
        <p:nvSpPr>
          <p:cNvPr id="260" name="Google Shape;260;p32"/>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Costul unei căutări în listă este aprox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Relatia de mai sus este minimizata atunci cand |L1|</a:t>
            </a:r>
            <a:r>
              <a:rPr b="1" baseline="30000" lang="ro"/>
              <a:t>2</a:t>
            </a:r>
            <a:r>
              <a:rPr b="1" lang="ro"/>
              <a:t>=</a:t>
            </a:r>
            <a:r>
              <a:rPr b="1" lang="ro"/>
              <a:t>|L2|=n; deci </a:t>
            </a:r>
            <a:endParaRPr b="1"/>
          </a:p>
          <a:p>
            <a:pPr indent="0" lvl="0" marL="0" rtl="0" algn="l">
              <a:lnSpc>
                <a:spcPct val="100000"/>
              </a:lnSpc>
              <a:spcBef>
                <a:spcPts val="1200"/>
              </a:spcBef>
              <a:spcAft>
                <a:spcPts val="0"/>
              </a:spcAft>
              <a:buNone/>
            </a:pPr>
            <a:r>
              <a:rPr b="1" lang="ro"/>
              <a:t>|L1|=sqrt(n)</a:t>
            </a:r>
            <a:endParaRPr b="1"/>
          </a:p>
          <a:p>
            <a:pPr indent="0" lvl="0" marL="0" rtl="0" algn="l">
              <a:lnSpc>
                <a:spcPct val="100000"/>
              </a:lnSpc>
              <a:spcBef>
                <a:spcPts val="1200"/>
              </a:spcBef>
              <a:spcAft>
                <a:spcPts val="1200"/>
              </a:spcAft>
              <a:buNone/>
            </a:pPr>
            <a:r>
              <a:t/>
            </a:r>
            <a:endParaRPr b="1"/>
          </a:p>
        </p:txBody>
      </p:sp>
      <p:pic>
        <p:nvPicPr>
          <p:cNvPr id="261" name="Google Shape;261;p32"/>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262" name="Google Shape;262;p32"/>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63" name="Google Shape;263;p32"/>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264" name="Google Shape;264;p32"/>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65" name="Google Shape;265;p32"/>
          <p:cNvPicPr preferRelativeResize="0"/>
          <p:nvPr/>
        </p:nvPicPr>
        <p:blipFill>
          <a:blip r:embed="rId7">
            <a:alphaModFix/>
          </a:blip>
          <a:stretch>
            <a:fillRect/>
          </a:stretch>
        </p:blipFill>
        <p:spPr>
          <a:xfrm>
            <a:off x="7022725" y="464900"/>
            <a:ext cx="2032426" cy="2032426"/>
          </a:xfrm>
          <a:prstGeom prst="rect">
            <a:avLst/>
          </a:prstGeom>
          <a:noFill/>
          <a:ln>
            <a:noFill/>
          </a:ln>
        </p:spPr>
      </p:pic>
      <p:pic>
        <p:nvPicPr>
          <p:cNvPr descr="&lt;math xmlns=&quot;http://www.w3.org/1998/Math/MathML&quot;&gt;&lt;mo&gt;|&lt;/mo&gt;&lt;mi&gt;L&lt;/mi&gt;&lt;mn&gt;1&lt;/mn&gt;&lt;mo&gt;|&lt;/mo&gt;&lt;mo&gt;+&lt;/mo&gt;&lt;mfrac&gt;&lt;mrow&gt;&lt;mo&gt;|&lt;/mo&gt;&lt;mi&gt;L&lt;/mi&gt;&lt;mn&gt;2&lt;/mn&gt;&lt;mo&gt;|&lt;/mo&gt;&lt;/mrow&gt;&lt;mrow&gt;&lt;mo&gt;|&lt;/mo&gt;&lt;mi&gt;L&lt;/mi&gt;&lt;mn&gt;1&lt;/mn&gt;&lt;mo&gt;|&lt;/mo&gt;&lt;/mrow&gt;&lt;/mfrac&gt;&lt;/math&gt;" id="266" name="Google Shape;266;p32" title="vertical line L 1 vertical line plus fraction numerator vertical line L 2 vertical line over denominator vertical line L 1 vertical line end fraction"/>
          <p:cNvPicPr preferRelativeResize="0"/>
          <p:nvPr/>
        </p:nvPicPr>
        <p:blipFill>
          <a:blip r:embed="rId8">
            <a:alphaModFix/>
          </a:blip>
          <a:stretch>
            <a:fillRect/>
          </a:stretch>
        </p:blipFill>
        <p:spPr>
          <a:xfrm>
            <a:off x="3583650" y="2036550"/>
            <a:ext cx="988350" cy="4795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Numarul de elemente per nivel</a:t>
            </a:r>
            <a:endParaRPr/>
          </a:p>
        </p:txBody>
      </p:sp>
      <p:pic>
        <p:nvPicPr>
          <p:cNvPr id="272" name="Google Shape;272;p33"/>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273" name="Google Shape;273;p33"/>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74" name="Google Shape;274;p33"/>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275" name="Google Shape;275;p33"/>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76" name="Google Shape;276;p33"/>
          <p:cNvPicPr preferRelativeResize="0"/>
          <p:nvPr/>
        </p:nvPicPr>
        <p:blipFill>
          <a:blip r:embed="rId7">
            <a:alphaModFix/>
          </a:blip>
          <a:stretch>
            <a:fillRect/>
          </a:stretch>
        </p:blipFill>
        <p:spPr>
          <a:xfrm>
            <a:off x="7022725" y="464900"/>
            <a:ext cx="2032426" cy="2032426"/>
          </a:xfrm>
          <a:prstGeom prst="rect">
            <a:avLst/>
          </a:prstGeom>
          <a:noFill/>
          <a:ln>
            <a:noFill/>
          </a:ln>
        </p:spPr>
      </p:pic>
      <p:pic>
        <p:nvPicPr>
          <p:cNvPr id="277" name="Google Shape;277;p33"/>
          <p:cNvPicPr preferRelativeResize="0"/>
          <p:nvPr/>
        </p:nvPicPr>
        <p:blipFill rotWithShape="1">
          <a:blip r:embed="rId8">
            <a:alphaModFix/>
          </a:blip>
          <a:srcRect b="8289" l="13287" r="28765" t="65114"/>
          <a:stretch/>
        </p:blipFill>
        <p:spPr>
          <a:xfrm>
            <a:off x="654025" y="3538350"/>
            <a:ext cx="5367576" cy="1385624"/>
          </a:xfrm>
          <a:prstGeom prst="rect">
            <a:avLst/>
          </a:prstGeom>
          <a:noFill/>
          <a:ln>
            <a:noFill/>
          </a:ln>
        </p:spPr>
      </p:pic>
      <p:pic>
        <p:nvPicPr>
          <p:cNvPr descr="&lt;math xmlns=&quot;http://www.w3.org/1998/Math/MathML&quot;&gt;&lt;mo&gt;|&lt;/mo&gt;&lt;mi&gt;L&lt;/mi&gt;&lt;mn&gt;1&lt;/mn&gt;&lt;mo&gt;|&lt;/mo&gt;&lt;mo&gt;=&lt;/mo&gt;&lt;mroot&gt;&lt;mi&gt;n&lt;/mi&gt;&lt;mrow/&gt;&lt;/mroot&gt;&lt;mo&gt;;&lt;/mo&gt;&lt;mo&gt;&amp;#xA0;&lt;/mo&gt;&lt;mo&gt;|&lt;/mo&gt;&lt;mi&gt;L&lt;/mi&gt;&lt;mn&gt;2&lt;/mn&gt;&lt;mo&gt;|&lt;/mo&gt;&lt;mo&gt;=&lt;/mo&gt;&lt;mi&gt;n&lt;/mi&gt;&lt;mo&gt;;&lt;/mo&gt;&lt;mo&gt;&amp;#xA0;&lt;/mo&gt;&lt;mi&gt;A&lt;/mi&gt;&lt;mi&gt;v&lt;/mi&gt;&lt;mi&gt;e&lt;/mi&gt;&lt;mi&gt;m&lt;/mi&gt;&lt;mo&gt;&amp;#xA0;&lt;/mo&gt;&lt;mi&gt;cos&lt;/mi&gt;&lt;mi&gt;t&lt;/mi&gt;&lt;mi&gt;u&lt;/mi&gt;&lt;mi&gt;l&lt;/mi&gt;&lt;mo&gt;&amp;#xA0;&lt;/mo&gt;&lt;mi&gt;t&lt;/mi&gt;&lt;mi&gt;o&lt;/mi&gt;&lt;mi&gt;t&lt;/mi&gt;&lt;mi&gt;a&lt;/mi&gt;&lt;mi&gt;l&lt;/mi&gt;&lt;mo&gt;&amp;#xA0;&lt;/mo&gt;&lt;mi&gt;d&lt;/mi&gt;&lt;mi&gt;e&lt;/mi&gt;&lt;mo&gt;&amp;#xA0;&lt;/mo&gt;&lt;mi&gt;c&lt;/mi&gt;&lt;mi&gt;a&lt;/mi&gt;&lt;mi&gt;u&lt;/mi&gt;&lt;mi&gt;t&lt;/mi&gt;&lt;mi&gt;a&lt;/mi&gt;&lt;mi&gt;r&lt;/mi&gt;&lt;mi&gt;e&lt;/mi&gt;&lt;mo&gt;&amp;#xA0;&lt;/mo&gt;&lt;mi&gt;p&lt;/mi&gt;&lt;mi&gt;e&lt;/mi&gt;&lt;mo&gt;&amp;#xA0;&lt;/mo&gt;&lt;mn&gt;2&lt;/mn&gt;&lt;mo&gt;&amp;#xA0;&lt;/mo&gt;&lt;mi&gt;n&lt;/mi&gt;&lt;mi&gt;i&lt;/mi&gt;&lt;mi&gt;v&lt;/mi&gt;&lt;mi&gt;e&lt;/mi&gt;&lt;mi&gt;l&lt;/mi&gt;&lt;mi&gt;e&lt;/mi&gt;&lt;mo&gt;:&lt;/mo&gt;&lt;mspace linebreak=&quot;newline&quot;/&gt;&lt;mo&gt;|&lt;/mo&gt;&lt;mi&gt;L&lt;/mi&gt;&lt;mn&gt;1&lt;/mn&gt;&lt;mo&gt;|&lt;/mo&gt;&lt;mo&gt;+&lt;/mo&gt;&lt;mfrac&gt;&lt;mrow&gt;&lt;mo&gt;|&lt;/mo&gt;&lt;mi&gt;L&lt;/mi&gt;&lt;mn&gt;2&lt;/mn&gt;&lt;mo&gt;|&lt;/mo&gt;&lt;/mrow&gt;&lt;mrow&gt;&lt;mo&gt;|&lt;/mo&gt;&lt;mi&gt;L&lt;/mi&gt;&lt;mn&gt;1&lt;/mn&gt;&lt;mo&gt;|&lt;/mo&gt;&lt;/mrow&gt;&lt;/mfrac&gt;&lt;mo&gt;=&lt;/mo&gt;&lt;mn&gt;2&lt;/mn&gt;&lt;mroot&gt;&lt;mi&gt;n&lt;/mi&gt;&lt;mrow/&gt;&lt;/mroot&gt;&lt;/math&gt;" id="278" name="Google Shape;278;p33" title="vertical line L 1 vertical line equals root index blank of n semicolon space vertical line L 2 vertical line equals n semicolon space A v e m space cos t u l space t o t a l space d e space c a u t a r e space p e space 2 space n i v e l e colon&#10;vertical line L 1 vertical line plus fraction numerator vertical line L 2 vertical line over denominator vertical line L 1 vertical line end fraction equals 2 root index blank of n"/>
          <p:cNvPicPr preferRelativeResize="0"/>
          <p:nvPr/>
        </p:nvPicPr>
        <p:blipFill>
          <a:blip r:embed="rId9">
            <a:alphaModFix/>
          </a:blip>
          <a:stretch>
            <a:fillRect/>
          </a:stretch>
        </p:blipFill>
        <p:spPr>
          <a:xfrm>
            <a:off x="729450" y="1912604"/>
            <a:ext cx="4343399" cy="76457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Numarul de elemente per nivel</a:t>
            </a:r>
            <a:endParaRPr/>
          </a:p>
        </p:txBody>
      </p:sp>
      <p:pic>
        <p:nvPicPr>
          <p:cNvPr id="284" name="Google Shape;284;p34"/>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285" name="Google Shape;285;p34"/>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86" name="Google Shape;286;p34"/>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287" name="Google Shape;287;p34"/>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88" name="Google Shape;288;p34"/>
          <p:cNvPicPr preferRelativeResize="0"/>
          <p:nvPr/>
        </p:nvPicPr>
        <p:blipFill>
          <a:blip r:embed="rId7">
            <a:alphaModFix/>
          </a:blip>
          <a:stretch>
            <a:fillRect/>
          </a:stretch>
        </p:blipFill>
        <p:spPr>
          <a:xfrm>
            <a:off x="7022725" y="464900"/>
            <a:ext cx="2032426" cy="2032426"/>
          </a:xfrm>
          <a:prstGeom prst="rect">
            <a:avLst/>
          </a:prstGeom>
          <a:noFill/>
          <a:ln>
            <a:noFill/>
          </a:ln>
        </p:spPr>
      </p:pic>
      <p:pic>
        <p:nvPicPr>
          <p:cNvPr id="289" name="Google Shape;289;p34"/>
          <p:cNvPicPr preferRelativeResize="0"/>
          <p:nvPr/>
        </p:nvPicPr>
        <p:blipFill rotWithShape="1">
          <a:blip r:embed="rId8">
            <a:alphaModFix/>
          </a:blip>
          <a:srcRect b="8289" l="13287" r="28765" t="65114"/>
          <a:stretch/>
        </p:blipFill>
        <p:spPr>
          <a:xfrm>
            <a:off x="654025" y="3538350"/>
            <a:ext cx="5367576" cy="1385624"/>
          </a:xfrm>
          <a:prstGeom prst="rect">
            <a:avLst/>
          </a:prstGeom>
          <a:noFill/>
          <a:ln>
            <a:noFill/>
          </a:ln>
        </p:spPr>
      </p:pic>
      <p:pic>
        <p:nvPicPr>
          <p:cNvPr descr="&lt;math xmlns=&quot;http://www.w3.org/1998/Math/MathML&quot;&gt;&lt;mo&gt;|&lt;/mo&gt;&lt;mi&gt;L&lt;/mi&gt;&lt;mn&gt;1&lt;/mn&gt;&lt;mo&gt;|&lt;/mo&gt;&lt;mo&gt;=&lt;/mo&gt;&lt;mroot&gt;&lt;mi&gt;n&lt;/mi&gt;&lt;mrow/&gt;&lt;/mroot&gt;&lt;mo&gt;;&lt;/mo&gt;&lt;mo&gt;&amp;#xA0;&lt;/mo&gt;&lt;mo&gt;|&lt;/mo&gt;&lt;mi&gt;L&lt;/mi&gt;&lt;mn&gt;2&lt;/mn&gt;&lt;mo&gt;|&lt;/mo&gt;&lt;mo&gt;=&lt;/mo&gt;&lt;mi&gt;n&lt;/mi&gt;&lt;mo&gt;;&lt;/mo&gt;&lt;mo&gt;&amp;#xA0;&lt;/mo&gt;&lt;mi&gt;A&lt;/mi&gt;&lt;mi&gt;v&lt;/mi&gt;&lt;mi&gt;e&lt;/mi&gt;&lt;mi&gt;m&lt;/mi&gt;&lt;mo&gt;&amp;#xA0;&lt;/mo&gt;&lt;mi&gt;cos&lt;/mi&gt;&lt;mi&gt;t&lt;/mi&gt;&lt;mi&gt;u&lt;/mi&gt;&lt;mi&gt;l&lt;/mi&gt;&lt;mo&gt;&amp;#xA0;&lt;/mo&gt;&lt;mi&gt;t&lt;/mi&gt;&lt;mi&gt;o&lt;/mi&gt;&lt;mi&gt;t&lt;/mi&gt;&lt;mi&gt;a&lt;/mi&gt;&lt;mi&gt;l&lt;/mi&gt;&lt;mo&gt;&amp;#xA0;&lt;/mo&gt;&lt;mi&gt;d&lt;/mi&gt;&lt;mi&gt;e&lt;/mi&gt;&lt;mo&gt;&amp;#xA0;&lt;/mo&gt;&lt;mi&gt;c&lt;/mi&gt;&lt;mi&gt;a&lt;/mi&gt;&lt;mi&gt;u&lt;/mi&gt;&lt;mi&gt;t&lt;/mi&gt;&lt;mi&gt;a&lt;/mi&gt;&lt;mi&gt;r&lt;/mi&gt;&lt;mi&gt;e&lt;/mi&gt;&lt;mo&gt;&amp;#xA0;&lt;/mo&gt;&lt;mi&gt;p&lt;/mi&gt;&lt;mi&gt;e&lt;/mi&gt;&lt;mo&gt;&amp;#xA0;&lt;/mo&gt;&lt;mn&gt;2&lt;/mn&gt;&lt;mo&gt;&amp;#xA0;&lt;/mo&gt;&lt;mi&gt;n&lt;/mi&gt;&lt;mi&gt;i&lt;/mi&gt;&lt;mi&gt;v&lt;/mi&gt;&lt;mi&gt;e&lt;/mi&gt;&lt;mi&gt;l&lt;/mi&gt;&lt;mi&gt;e&lt;/mi&gt;&lt;mo&gt;:&lt;/mo&gt;&lt;mspace linebreak=&quot;newline&quot;/&gt;&lt;mo&gt;|&lt;/mo&gt;&lt;mi&gt;L&lt;/mi&gt;&lt;mn&gt;1&lt;/mn&gt;&lt;mo&gt;|&lt;/mo&gt;&lt;mo&gt;+&lt;/mo&gt;&lt;mfrac&gt;&lt;mrow&gt;&lt;mo&gt;|&lt;/mo&gt;&lt;mi&gt;L&lt;/mi&gt;&lt;mn&gt;2&lt;/mn&gt;&lt;mo&gt;|&lt;/mo&gt;&lt;/mrow&gt;&lt;mrow&gt;&lt;mo&gt;|&lt;/mo&gt;&lt;mi&gt;L&lt;/mi&gt;&lt;mn&gt;1&lt;/mn&gt;&lt;mo&gt;|&lt;/mo&gt;&lt;/mrow&gt;&lt;/mfrac&gt;&lt;mo&gt;=&lt;/mo&gt;&lt;mn&gt;2&lt;/mn&gt;&lt;mroot&gt;&lt;mi&gt;n&lt;/mi&gt;&lt;mrow/&gt;&lt;/mroot&gt;&lt;/math&gt;" id="290" name="Google Shape;290;p34" title="vertical line L 1 vertical line equals root index blank of n semicolon space vertical line L 2 vertical line equals n semicolon space A v e m space cos t u l space t o t a l space d e space c a u t a r e space p e space 2 space n i v e l e colon&#10;vertical line L 1 vertical line plus fraction numerator vertical line L 2 vertical line over denominator vertical line L 1 vertical line end fraction equals 2 root index blank of n"/>
          <p:cNvPicPr preferRelativeResize="0"/>
          <p:nvPr/>
        </p:nvPicPr>
        <p:blipFill>
          <a:blip r:embed="rId9">
            <a:alphaModFix/>
          </a:blip>
          <a:stretch>
            <a:fillRect/>
          </a:stretch>
        </p:blipFill>
        <p:spPr>
          <a:xfrm>
            <a:off x="729450" y="1912604"/>
            <a:ext cx="4343399" cy="764579"/>
          </a:xfrm>
          <a:prstGeom prst="rect">
            <a:avLst/>
          </a:prstGeom>
          <a:noFill/>
          <a:ln>
            <a:noFill/>
          </a:ln>
        </p:spPr>
      </p:pic>
      <p:sp>
        <p:nvSpPr>
          <p:cNvPr id="291" name="Google Shape;291;p34"/>
          <p:cNvSpPr txBox="1"/>
          <p:nvPr/>
        </p:nvSpPr>
        <p:spPr>
          <a:xfrm>
            <a:off x="598600" y="2726950"/>
            <a:ext cx="5187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o">
                <a:latin typeface="Lato"/>
                <a:ea typeface="Lato"/>
                <a:cs typeface="Lato"/>
                <a:sym typeface="Lato"/>
              </a:rPr>
              <a:t>Dar pentru 3 nivele?</a:t>
            </a:r>
            <a:br>
              <a:rPr lang="ro">
                <a:latin typeface="Lato"/>
                <a:ea typeface="Lato"/>
                <a:cs typeface="Lato"/>
                <a:sym typeface="Lato"/>
              </a:rPr>
            </a:br>
            <a:r>
              <a:rPr lang="ro">
                <a:latin typeface="Lato"/>
                <a:ea typeface="Lato"/>
                <a:cs typeface="Lato"/>
                <a:sym typeface="Lato"/>
              </a:rPr>
              <a:t>Dar 4 nivele?</a:t>
            </a:r>
            <a:br>
              <a:rPr lang="ro">
                <a:latin typeface="Lato"/>
                <a:ea typeface="Lato"/>
                <a:cs typeface="Lato"/>
                <a:sym typeface="Lato"/>
              </a:rPr>
            </a:br>
            <a:r>
              <a:rPr lang="ro">
                <a:latin typeface="Lato"/>
                <a:ea typeface="Lato"/>
                <a:cs typeface="Lato"/>
                <a:sym typeface="Lato"/>
              </a:rPr>
              <a:t>Dar </a:t>
            </a:r>
            <a:r>
              <a:rPr i="1" lang="ro">
                <a:latin typeface="Lato"/>
                <a:ea typeface="Lato"/>
                <a:cs typeface="Lato"/>
                <a:sym typeface="Lato"/>
              </a:rPr>
              <a:t>k</a:t>
            </a:r>
            <a:r>
              <a:rPr lang="ro">
                <a:latin typeface="Lato"/>
                <a:ea typeface="Lato"/>
                <a:cs typeface="Lato"/>
                <a:sym typeface="Lato"/>
              </a:rPr>
              <a:t> nivele?</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Numarul de elemente per nivel</a:t>
            </a:r>
            <a:endParaRPr/>
          </a:p>
        </p:txBody>
      </p:sp>
      <p:pic>
        <p:nvPicPr>
          <p:cNvPr id="297" name="Google Shape;297;p35"/>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298" name="Google Shape;298;p35"/>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299" name="Google Shape;299;p35"/>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300" name="Google Shape;300;p35"/>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301" name="Google Shape;301;p35"/>
          <p:cNvPicPr preferRelativeResize="0"/>
          <p:nvPr/>
        </p:nvPicPr>
        <p:blipFill>
          <a:blip r:embed="rId7">
            <a:alphaModFix/>
          </a:blip>
          <a:stretch>
            <a:fillRect/>
          </a:stretch>
        </p:blipFill>
        <p:spPr>
          <a:xfrm>
            <a:off x="7022725" y="464900"/>
            <a:ext cx="2032426" cy="2032426"/>
          </a:xfrm>
          <a:prstGeom prst="rect">
            <a:avLst/>
          </a:prstGeom>
          <a:noFill/>
          <a:ln>
            <a:noFill/>
          </a:ln>
        </p:spPr>
      </p:pic>
      <p:pic>
        <p:nvPicPr>
          <p:cNvPr id="302" name="Google Shape;302;p35"/>
          <p:cNvPicPr preferRelativeResize="0"/>
          <p:nvPr/>
        </p:nvPicPr>
        <p:blipFill rotWithShape="1">
          <a:blip r:embed="rId8">
            <a:alphaModFix/>
          </a:blip>
          <a:srcRect b="8289" l="13287" r="28765" t="65114"/>
          <a:stretch/>
        </p:blipFill>
        <p:spPr>
          <a:xfrm>
            <a:off x="654025" y="3538350"/>
            <a:ext cx="5367576" cy="1385624"/>
          </a:xfrm>
          <a:prstGeom prst="rect">
            <a:avLst/>
          </a:prstGeom>
          <a:noFill/>
          <a:ln>
            <a:noFill/>
          </a:ln>
        </p:spPr>
      </p:pic>
      <p:pic>
        <p:nvPicPr>
          <p:cNvPr descr="&lt;math xmlns=&quot;http://www.w3.org/1998/Math/MathML&quot;&gt;&lt;mn&gt;2&lt;/mn&gt;&lt;mo&gt;&amp;#xA0;&lt;/mo&gt;&lt;mi&gt;n&lt;/mi&gt;&lt;mi&gt;i&lt;/mi&gt;&lt;mi&gt;v&lt;/mi&gt;&lt;mi&gt;e&lt;/mi&gt;&lt;mi&gt;l&lt;/mi&gt;&lt;mi&gt;e&lt;/mi&gt;&lt;mo&gt;:&lt;/mo&gt;&lt;mo&gt;&amp;#xA0;&lt;/mo&gt;&lt;mn&gt;2&lt;/mn&gt;&lt;mroot&gt;&lt;mi&gt;n&lt;/mi&gt;&lt;mrow/&gt;&lt;/mroot&gt;&lt;mspace linebreak=&quot;newline&quot;/&gt;&lt;mn&gt;3&lt;/mn&gt;&lt;mo&gt;&amp;#xA0;&lt;/mo&gt;&lt;mi&gt;n&lt;/mi&gt;&lt;mi&gt;i&lt;/mi&gt;&lt;mi&gt;v&lt;/mi&gt;&lt;mi&gt;e&lt;/mi&gt;&lt;mi&gt;l&lt;/mi&gt;&lt;mi&gt;e&lt;/mi&gt;&lt;mo&gt;:&lt;/mo&gt;&lt;mo&gt;&amp;#xA0;&lt;/mo&gt;&lt;mn&gt;3&lt;/mn&gt;&lt;mroot&gt;&lt;mi&gt;n&lt;/mi&gt;&lt;mn&gt;3&lt;/mn&gt;&lt;/mroot&gt;&lt;mspace linebreak=&quot;newline&quot;/&gt;&lt;mi&gt;k&lt;/mi&gt;&lt;mo&gt;&amp;#xA0;&lt;/mo&gt;&lt;mi&gt;n&lt;/mi&gt;&lt;mi&gt;i&lt;/mi&gt;&lt;mi&gt;v&lt;/mi&gt;&lt;mi&gt;e&lt;/mi&gt;&lt;mi&gt;l&lt;/mi&gt;&lt;mi&gt;e&lt;/mi&gt;&lt;mo&gt;:&lt;/mo&gt;&lt;mo&gt;&amp;#xA0;&lt;/mo&gt;&lt;mi&gt;k&lt;/mi&gt;&lt;mroot&gt;&lt;mi&gt;n&lt;/mi&gt;&lt;mi&gt;k&lt;/mi&gt;&lt;/mroot&gt;&lt;mspace linebreak=&quot;newline&quot;/&gt;&lt;mi&gt;lg&lt;/mi&gt;&lt;mfenced&gt;&lt;mi&gt;k&lt;/mi&gt;&lt;/mfenced&gt;&lt;mi&gt;n&lt;/mi&gt;&lt;mi&gt;i&lt;/mi&gt;&lt;mi&gt;v&lt;/mi&gt;&lt;mi&gt;e&lt;/mi&gt;&lt;mi&gt;l&lt;/mi&gt;&lt;mi&gt;e&lt;/mi&gt;&lt;mo&gt;:&lt;/mo&gt;&lt;mo&gt;&amp;#xA0;&lt;/mo&gt;&lt;mi&gt;l&lt;/mi&gt;&lt;mi&gt;g&lt;/mi&gt;&lt;mfenced&gt;&lt;mi&gt;k&lt;/mi&gt;&lt;/mfenced&gt;&lt;mroot&gt;&lt;mi&gt;n&lt;/mi&gt;&lt;mrow&gt;&lt;mi&gt;l&lt;/mi&gt;&lt;mi&gt;g&lt;/mi&gt;&lt;mfenced&gt;&lt;mi&gt;k&lt;/mi&gt;&lt;/mfenced&gt;&lt;/mrow&gt;&lt;/mroot&gt;&lt;/math&gt;" id="303" name="Google Shape;303;p35" title="2 space n i v e l e colon space 2 root index blank of n&#10;3 space n i v e l e colon space 3 cube root of n&#10;k space n i v e l e colon space k k-th root of n&#10;lg open parentheses k close parentheses n i v e l e colon space l g open parentheses k close parentheses root index l g open parentheses k close parentheses of n"/>
          <p:cNvPicPr preferRelativeResize="0"/>
          <p:nvPr/>
        </p:nvPicPr>
        <p:blipFill>
          <a:blip r:embed="rId9">
            <a:alphaModFix/>
          </a:blip>
          <a:stretch>
            <a:fillRect/>
          </a:stretch>
        </p:blipFill>
        <p:spPr>
          <a:xfrm>
            <a:off x="593048" y="1739702"/>
            <a:ext cx="3131550" cy="19228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Numarul de elemente per nivel</a:t>
            </a:r>
            <a:endParaRPr/>
          </a:p>
        </p:txBody>
      </p:sp>
      <p:pic>
        <p:nvPicPr>
          <p:cNvPr id="309" name="Google Shape;309;p36"/>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310" name="Google Shape;310;p36"/>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311" name="Google Shape;311;p36"/>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312" name="Google Shape;312;p36"/>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313" name="Google Shape;313;p36"/>
          <p:cNvPicPr preferRelativeResize="0"/>
          <p:nvPr/>
        </p:nvPicPr>
        <p:blipFill>
          <a:blip r:embed="rId7">
            <a:alphaModFix/>
          </a:blip>
          <a:stretch>
            <a:fillRect/>
          </a:stretch>
        </p:blipFill>
        <p:spPr>
          <a:xfrm>
            <a:off x="7022725" y="464900"/>
            <a:ext cx="2032426" cy="2032426"/>
          </a:xfrm>
          <a:prstGeom prst="rect">
            <a:avLst/>
          </a:prstGeom>
          <a:noFill/>
          <a:ln>
            <a:noFill/>
          </a:ln>
        </p:spPr>
      </p:pic>
      <p:pic>
        <p:nvPicPr>
          <p:cNvPr id="314" name="Google Shape;314;p36"/>
          <p:cNvPicPr preferRelativeResize="0"/>
          <p:nvPr/>
        </p:nvPicPr>
        <p:blipFill rotWithShape="1">
          <a:blip r:embed="rId8">
            <a:alphaModFix/>
          </a:blip>
          <a:srcRect b="8289" l="13287" r="28765" t="65114"/>
          <a:stretch/>
        </p:blipFill>
        <p:spPr>
          <a:xfrm>
            <a:off x="654025" y="3538350"/>
            <a:ext cx="5367576" cy="1385624"/>
          </a:xfrm>
          <a:prstGeom prst="rect">
            <a:avLst/>
          </a:prstGeom>
          <a:noFill/>
          <a:ln>
            <a:noFill/>
          </a:ln>
        </p:spPr>
      </p:pic>
      <p:pic>
        <p:nvPicPr>
          <p:cNvPr descr="&lt;math xmlns=&quot;http://www.w3.org/1998/Math/MathML&quot;&gt;&lt;mn&gt;2&lt;/mn&gt;&lt;mo&gt;&amp;#xA0;&lt;/mo&gt;&lt;mi&gt;n&lt;/mi&gt;&lt;mi&gt;i&lt;/mi&gt;&lt;mi&gt;v&lt;/mi&gt;&lt;mi&gt;e&lt;/mi&gt;&lt;mi&gt;l&lt;/mi&gt;&lt;mi&gt;e&lt;/mi&gt;&lt;mo&gt;:&lt;/mo&gt;&lt;mo&gt;&amp;#xA0;&lt;/mo&gt;&lt;mn&gt;2&lt;/mn&gt;&lt;mroot&gt;&lt;mi&gt;n&lt;/mi&gt;&lt;mrow/&gt;&lt;/mroot&gt;&lt;mspace linebreak=&quot;newline&quot;/&gt;&lt;mn&gt;3&lt;/mn&gt;&lt;mo&gt;&amp;#xA0;&lt;/mo&gt;&lt;mi&gt;n&lt;/mi&gt;&lt;mi&gt;i&lt;/mi&gt;&lt;mi&gt;v&lt;/mi&gt;&lt;mi&gt;e&lt;/mi&gt;&lt;mi&gt;l&lt;/mi&gt;&lt;mi&gt;e&lt;/mi&gt;&lt;mo&gt;:&lt;/mo&gt;&lt;mo&gt;&amp;#xA0;&lt;/mo&gt;&lt;mn&gt;3&lt;/mn&gt;&lt;mroot&gt;&lt;mi&gt;n&lt;/mi&gt;&lt;mn&gt;3&lt;/mn&gt;&lt;/mroot&gt;&lt;mspace linebreak=&quot;newline&quot;/&gt;&lt;mi&gt;k&lt;/mi&gt;&lt;mo&gt;&amp;#xA0;&lt;/mo&gt;&lt;mi&gt;n&lt;/mi&gt;&lt;mi&gt;i&lt;/mi&gt;&lt;mi&gt;v&lt;/mi&gt;&lt;mi&gt;e&lt;/mi&gt;&lt;mi&gt;l&lt;/mi&gt;&lt;mi&gt;e&lt;/mi&gt;&lt;mo&gt;:&lt;/mo&gt;&lt;mo&gt;&amp;#xA0;&lt;/mo&gt;&lt;mi&gt;k&lt;/mi&gt;&lt;mroot&gt;&lt;mi&gt;n&lt;/mi&gt;&lt;mi&gt;k&lt;/mi&gt;&lt;/mroot&gt;&lt;mspace linebreak=&quot;newline&quot;/&gt;&lt;mi&gt;lg&lt;/mi&gt;&lt;mfenced&gt;&lt;mi&gt;k&lt;/mi&gt;&lt;/mfenced&gt;&lt;mi&gt;n&lt;/mi&gt;&lt;mi&gt;i&lt;/mi&gt;&lt;mi&gt;v&lt;/mi&gt;&lt;mi&gt;e&lt;/mi&gt;&lt;mi&gt;l&lt;/mi&gt;&lt;mi&gt;e&lt;/mi&gt;&lt;mo&gt;:&lt;/mo&gt;&lt;mo&gt;&amp;#xA0;&lt;/mo&gt;&lt;mi&gt;l&lt;/mi&gt;&lt;mi&gt;g&lt;/mi&gt;&lt;mfenced&gt;&lt;mi&gt;k&lt;/mi&gt;&lt;/mfenced&gt;&lt;mroot&gt;&lt;mi&gt;n&lt;/mi&gt;&lt;mrow&gt;&lt;mi&gt;l&lt;/mi&gt;&lt;mi&gt;g&lt;/mi&gt;&lt;mfenced&gt;&lt;mi&gt;k&lt;/mi&gt;&lt;/mfenced&gt;&lt;/mrow&gt;&lt;/mroot&gt;&lt;mo&gt;=&lt;/mo&gt;&lt;mn mathvariant=&quot;bold&quot;&gt;2&lt;/mn&gt;&lt;mi mathvariant=&quot;bold-italic&quot;&gt;l&lt;/mi&gt;&lt;mi mathvariant=&quot;bold-italic&quot;&gt;g&lt;/mi&gt;&lt;mstyle mathvariant=&quot;bold&quot;&gt;&lt;mrow&gt;&lt;mo&gt;(&lt;/mo&gt;&lt;mi&gt;n&lt;/mi&gt;&lt;mo&gt;)&lt;/mo&gt;&lt;/mrow&gt;&lt;/mstyle&gt;&lt;/math&gt;" id="315" name="Google Shape;315;p36" title="2 space n i v e l e colon space 2 root index blank of n&#10;3 space n i v e l e colon space 3 cube root of n&#10;k space n i v e l e colon space k k-th root of n&#10;lg open parentheses k close parentheses n i v e l e colon space l g open parentheses k close parentheses root index l g open parentheses k close parentheses of n equals bold 2 bold italic l bold italic g begin bold style left parenthesis n right parenthesis end style"/>
          <p:cNvPicPr preferRelativeResize="0"/>
          <p:nvPr/>
        </p:nvPicPr>
        <p:blipFill>
          <a:blip r:embed="rId9">
            <a:alphaModFix/>
          </a:blip>
          <a:stretch>
            <a:fillRect/>
          </a:stretch>
        </p:blipFill>
        <p:spPr>
          <a:xfrm>
            <a:off x="593048" y="1739703"/>
            <a:ext cx="4343400" cy="195726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Numarul de elemente per nivel</a:t>
            </a:r>
            <a:endParaRPr/>
          </a:p>
        </p:txBody>
      </p:sp>
      <p:pic>
        <p:nvPicPr>
          <p:cNvPr id="321" name="Google Shape;321;p37"/>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322" name="Google Shape;322;p37"/>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323" name="Google Shape;323;p37"/>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324" name="Google Shape;324;p37"/>
          <p:cNvPicPr preferRelativeResize="0"/>
          <p:nvPr/>
        </p:nvPicPr>
        <p:blipFill>
          <a:blip r:embed="rId6">
            <a:alphaModFix/>
          </a:blip>
          <a:stretch>
            <a:fillRect/>
          </a:stretch>
        </p:blipFill>
        <p:spPr>
          <a:xfrm>
            <a:off x="7022725" y="464900"/>
            <a:ext cx="2032426" cy="2032426"/>
          </a:xfrm>
          <a:prstGeom prst="rect">
            <a:avLst/>
          </a:prstGeom>
          <a:noFill/>
          <a:ln>
            <a:noFill/>
          </a:ln>
        </p:spPr>
      </p:pic>
      <p:pic>
        <p:nvPicPr>
          <p:cNvPr id="325" name="Google Shape;325;p37"/>
          <p:cNvPicPr preferRelativeResize="0"/>
          <p:nvPr/>
        </p:nvPicPr>
        <p:blipFill rotWithShape="1">
          <a:blip r:embed="rId7">
            <a:alphaModFix/>
          </a:blip>
          <a:srcRect b="10925" l="12407" r="29314" t="44772"/>
          <a:stretch/>
        </p:blipFill>
        <p:spPr>
          <a:xfrm>
            <a:off x="931150" y="2688025"/>
            <a:ext cx="5742101" cy="2455474"/>
          </a:xfrm>
          <a:prstGeom prst="rect">
            <a:avLst/>
          </a:prstGeom>
          <a:noFill/>
          <a:ln>
            <a:noFill/>
          </a:ln>
        </p:spPr>
      </p:pic>
      <p:sp>
        <p:nvSpPr>
          <p:cNvPr id="326" name="Google Shape;326;p37"/>
          <p:cNvSpPr txBox="1"/>
          <p:nvPr/>
        </p:nvSpPr>
        <p:spPr>
          <a:xfrm>
            <a:off x="7016875" y="2780150"/>
            <a:ext cx="203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ro">
                <a:latin typeface="Lato"/>
                <a:ea typeface="Lato"/>
                <a:cs typeface="Lato"/>
                <a:sym typeface="Lato"/>
              </a:rPr>
              <a:t>Cu ce seamana oare?</a:t>
            </a:r>
            <a:endParaRPr b="1">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Numarul de elemente per nivel</a:t>
            </a:r>
            <a:endParaRPr/>
          </a:p>
        </p:txBody>
      </p:sp>
      <p:pic>
        <p:nvPicPr>
          <p:cNvPr id="332" name="Google Shape;332;p38"/>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333" name="Google Shape;333;p38"/>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334" name="Google Shape;334;p38"/>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335" name="Google Shape;335;p38"/>
          <p:cNvPicPr preferRelativeResize="0"/>
          <p:nvPr/>
        </p:nvPicPr>
        <p:blipFill>
          <a:blip r:embed="rId6">
            <a:alphaModFix/>
          </a:blip>
          <a:stretch>
            <a:fillRect/>
          </a:stretch>
        </p:blipFill>
        <p:spPr>
          <a:xfrm>
            <a:off x="7022725" y="464900"/>
            <a:ext cx="2032426" cy="2032426"/>
          </a:xfrm>
          <a:prstGeom prst="rect">
            <a:avLst/>
          </a:prstGeom>
          <a:noFill/>
          <a:ln>
            <a:noFill/>
          </a:ln>
        </p:spPr>
      </p:pic>
      <p:pic>
        <p:nvPicPr>
          <p:cNvPr id="336" name="Google Shape;336;p38"/>
          <p:cNvPicPr preferRelativeResize="0"/>
          <p:nvPr/>
        </p:nvPicPr>
        <p:blipFill rotWithShape="1">
          <a:blip r:embed="rId7">
            <a:alphaModFix/>
          </a:blip>
          <a:srcRect b="10925" l="12407" r="29314" t="44772"/>
          <a:stretch/>
        </p:blipFill>
        <p:spPr>
          <a:xfrm>
            <a:off x="931150" y="2688025"/>
            <a:ext cx="5742101" cy="2455474"/>
          </a:xfrm>
          <a:prstGeom prst="rect">
            <a:avLst/>
          </a:prstGeom>
          <a:noFill/>
          <a:ln>
            <a:noFill/>
          </a:ln>
        </p:spPr>
      </p:pic>
      <p:sp>
        <p:nvSpPr>
          <p:cNvPr id="337" name="Google Shape;337;p38"/>
          <p:cNvSpPr txBox="1"/>
          <p:nvPr/>
        </p:nvSpPr>
        <p:spPr>
          <a:xfrm>
            <a:off x="7016875" y="2780150"/>
            <a:ext cx="2032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ro">
                <a:latin typeface="Lato"/>
                <a:ea typeface="Lato"/>
                <a:cs typeface="Lato"/>
                <a:sym typeface="Lato"/>
              </a:rPr>
              <a:t>Cu ce seamana oare?</a:t>
            </a:r>
            <a:endParaRPr b="1">
              <a:latin typeface="Lato"/>
              <a:ea typeface="Lato"/>
              <a:cs typeface="Lato"/>
              <a:sym typeface="Lato"/>
            </a:endParaRPr>
          </a:p>
          <a:p>
            <a:pPr indent="0" lvl="0" marL="0" rtl="0" algn="l">
              <a:spcBef>
                <a:spcPts val="0"/>
              </a:spcBef>
              <a:spcAft>
                <a:spcPts val="0"/>
              </a:spcAft>
              <a:buNone/>
            </a:pPr>
            <a:r>
              <a:t/>
            </a:r>
            <a:endParaRPr b="1">
              <a:latin typeface="Lato"/>
              <a:ea typeface="Lato"/>
              <a:cs typeface="Lato"/>
              <a:sym typeface="Lato"/>
            </a:endParaRPr>
          </a:p>
          <a:p>
            <a:pPr indent="0" lvl="0" marL="0" rtl="0" algn="l">
              <a:spcBef>
                <a:spcPts val="0"/>
              </a:spcBef>
              <a:spcAft>
                <a:spcPts val="0"/>
              </a:spcAft>
              <a:buNone/>
            </a:pPr>
            <a:r>
              <a:rPr b="1" lang="ro">
                <a:latin typeface="Lato"/>
                <a:ea typeface="Lato"/>
                <a:cs typeface="Lato"/>
                <a:sym typeface="Lato"/>
              </a:rPr>
              <a:t>Un arbore!</a:t>
            </a:r>
            <a:endParaRPr b="1">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Search (X) </a:t>
            </a:r>
            <a:endParaRPr/>
          </a:p>
        </p:txBody>
      </p:sp>
      <p:pic>
        <p:nvPicPr>
          <p:cNvPr id="343" name="Google Shape;343;p39"/>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344" name="Google Shape;344;p39"/>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345" name="Google Shape;345;p39"/>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346" name="Google Shape;346;p39"/>
          <p:cNvPicPr preferRelativeResize="0"/>
          <p:nvPr/>
        </p:nvPicPr>
        <p:blipFill>
          <a:blip r:embed="rId6">
            <a:alphaModFix/>
          </a:blip>
          <a:stretch>
            <a:fillRect/>
          </a:stretch>
        </p:blipFill>
        <p:spPr>
          <a:xfrm>
            <a:off x="7022725" y="464900"/>
            <a:ext cx="2032426" cy="2032426"/>
          </a:xfrm>
          <a:prstGeom prst="rect">
            <a:avLst/>
          </a:prstGeom>
          <a:noFill/>
          <a:ln>
            <a:noFill/>
          </a:ln>
        </p:spPr>
      </p:pic>
      <p:pic>
        <p:nvPicPr>
          <p:cNvPr id="347" name="Google Shape;347;p39"/>
          <p:cNvPicPr preferRelativeResize="0"/>
          <p:nvPr/>
        </p:nvPicPr>
        <p:blipFill rotWithShape="1">
          <a:blip r:embed="rId7">
            <a:alphaModFix/>
          </a:blip>
          <a:srcRect b="10925" l="12407" r="29314" t="44772"/>
          <a:stretch/>
        </p:blipFill>
        <p:spPr>
          <a:xfrm>
            <a:off x="931150" y="2688025"/>
            <a:ext cx="5742101" cy="2455474"/>
          </a:xfrm>
          <a:prstGeom prst="rect">
            <a:avLst/>
          </a:prstGeom>
          <a:noFill/>
          <a:ln>
            <a:noFill/>
          </a:ln>
        </p:spPr>
      </p:pic>
      <p:pic>
        <p:nvPicPr>
          <p:cNvPr id="348" name="Google Shape;348;p39"/>
          <p:cNvPicPr preferRelativeResize="0"/>
          <p:nvPr/>
        </p:nvPicPr>
        <p:blipFill rotWithShape="1">
          <a:blip r:embed="rId8">
            <a:alphaModFix/>
          </a:blip>
          <a:srcRect b="10991" l="13578" r="28837" t="44199"/>
          <a:stretch/>
        </p:blipFill>
        <p:spPr>
          <a:xfrm>
            <a:off x="1019800" y="2554768"/>
            <a:ext cx="5742101" cy="2513357"/>
          </a:xfrm>
          <a:prstGeom prst="rect">
            <a:avLst/>
          </a:prstGeom>
          <a:noFill/>
          <a:ln>
            <a:noFill/>
          </a:ln>
        </p:spPr>
      </p:pic>
      <p:sp>
        <p:nvSpPr>
          <p:cNvPr id="349" name="Google Shape;349;p39"/>
          <p:cNvSpPr txBox="1"/>
          <p:nvPr/>
        </p:nvSpPr>
        <p:spPr>
          <a:xfrm>
            <a:off x="7016875" y="2780150"/>
            <a:ext cx="203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ro">
                <a:latin typeface="Lato"/>
                <a:ea typeface="Lato"/>
                <a:cs typeface="Lato"/>
                <a:sym typeface="Lato"/>
              </a:rPr>
              <a:t>Search(72)</a:t>
            </a:r>
            <a:endParaRPr b="1">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Insert (X)</a:t>
            </a:r>
            <a:endParaRPr/>
          </a:p>
        </p:txBody>
      </p:sp>
      <p:sp>
        <p:nvSpPr>
          <p:cNvPr id="355" name="Google Shape;355;p40"/>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356" name="Google Shape;356;p40"/>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357" name="Google Shape;357;p40"/>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358" name="Google Shape;358;p40"/>
          <p:cNvPicPr preferRelativeResize="0"/>
          <p:nvPr/>
        </p:nvPicPr>
        <p:blipFill>
          <a:blip r:embed="rId5">
            <a:alphaModFix/>
          </a:blip>
          <a:stretch>
            <a:fillRect/>
          </a:stretch>
        </p:blipFill>
        <p:spPr>
          <a:xfrm>
            <a:off x="7000725" y="464888"/>
            <a:ext cx="2032424" cy="20324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Insert (X)</a:t>
            </a:r>
            <a:endParaRPr/>
          </a:p>
        </p:txBody>
      </p:sp>
      <p:sp>
        <p:nvSpPr>
          <p:cNvPr id="364" name="Google Shape;364;p41"/>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OBSERVATIE: Nivelul inferior va contine intoteauna toate elementele</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365" name="Google Shape;365;p41"/>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366" name="Google Shape;366;p41"/>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367" name="Google Shape;367;p41"/>
          <p:cNvPicPr preferRelativeResize="0"/>
          <p:nvPr/>
        </p:nvPicPr>
        <p:blipFill>
          <a:blip r:embed="rId5">
            <a:alphaModFix/>
          </a:blip>
          <a:stretch>
            <a:fillRect/>
          </a:stretch>
        </p:blipFill>
        <p:spPr>
          <a:xfrm>
            <a:off x="7000725" y="464888"/>
            <a:ext cx="2032424" cy="2032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Randomized Data </a:t>
            </a:r>
            <a:r>
              <a:rPr lang="ro"/>
              <a:t>Structures</a:t>
            </a:r>
            <a:endParaRPr/>
          </a:p>
        </p:txBody>
      </p:sp>
      <p:sp>
        <p:nvSpPr>
          <p:cNvPr id="101" name="Google Shape;101;p15"/>
          <p:cNvSpPr txBox="1"/>
          <p:nvPr>
            <p:ph idx="1" type="body"/>
          </p:nvPr>
        </p:nvSpPr>
        <p:spPr>
          <a:xfrm>
            <a:off x="773475"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ro"/>
              <a:t>O privire pe scurt, “din avion” asupra Skip lists.</a:t>
            </a:r>
            <a:endParaRPr b="1"/>
          </a:p>
          <a:p>
            <a:pPr indent="0" lvl="0" marL="0" rtl="0" algn="l">
              <a:spcBef>
                <a:spcPts val="1200"/>
              </a:spcBef>
              <a:spcAft>
                <a:spcPts val="0"/>
              </a:spcAft>
              <a:buNone/>
            </a:pPr>
            <a:r>
              <a:t/>
            </a:r>
            <a:endParaRPr b="1"/>
          </a:p>
          <a:p>
            <a:pPr indent="0" lvl="0" marL="0" rtl="0" algn="l">
              <a:spcBef>
                <a:spcPts val="1200"/>
              </a:spcBef>
              <a:spcAft>
                <a:spcPts val="0"/>
              </a:spcAft>
              <a:buNone/>
            </a:pPr>
            <a:r>
              <a:t/>
            </a:r>
            <a:endParaRPr b="1"/>
          </a:p>
          <a:p>
            <a:pPr indent="0" lvl="0" marL="457200" rtl="0" algn="l">
              <a:spcBef>
                <a:spcPts val="1200"/>
              </a:spcBef>
              <a:spcAft>
                <a:spcPts val="0"/>
              </a:spcAft>
              <a:buNone/>
            </a:pPr>
            <a:r>
              <a:t/>
            </a:r>
            <a:endParaRPr b="1"/>
          </a:p>
          <a:p>
            <a:pPr indent="0" lvl="0" marL="0" rtl="0" algn="l">
              <a:spcBef>
                <a:spcPts val="1200"/>
              </a:spcBef>
              <a:spcAft>
                <a:spcPts val="1200"/>
              </a:spcAft>
              <a:buNone/>
            </a:pPr>
            <a:r>
              <a:t/>
            </a:r>
            <a:endParaRPr b="1"/>
          </a:p>
        </p:txBody>
      </p:sp>
      <p:pic>
        <p:nvPicPr>
          <p:cNvPr id="102" name="Google Shape;102;p15"/>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Insert (X)</a:t>
            </a:r>
            <a:endParaRPr/>
          </a:p>
        </p:txBody>
      </p:sp>
      <p:sp>
        <p:nvSpPr>
          <p:cNvPr id="373" name="Google Shape;373;p42"/>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OBSERVATIE: Nivelul inferior va contine intoteauna toate elementele</a:t>
            </a:r>
            <a:endParaRPr b="1"/>
          </a:p>
          <a:p>
            <a:pPr indent="0" lvl="0" marL="0" rtl="0" algn="l">
              <a:lnSpc>
                <a:spcPct val="100000"/>
              </a:lnSpc>
              <a:spcBef>
                <a:spcPts val="1200"/>
              </a:spcBef>
              <a:spcAft>
                <a:spcPts val="0"/>
              </a:spcAft>
              <a:buNone/>
            </a:pPr>
            <a:r>
              <a:rPr b="1" lang="ro"/>
              <a:t>Q: Pe cate alte nivele inserez X?</a:t>
            </a:r>
            <a:endParaRPr b="1"/>
          </a:p>
          <a:p>
            <a:pPr indent="0" lvl="0" marL="0" rtl="0" algn="l">
              <a:lnSpc>
                <a:spcPct val="100000"/>
              </a:lnSpc>
              <a:spcBef>
                <a:spcPts val="1200"/>
              </a:spcBef>
              <a:spcAft>
                <a:spcPts val="1200"/>
              </a:spcAft>
              <a:buNone/>
            </a:pPr>
            <a:r>
              <a:rPr b="1" lang="ro"/>
              <a:t>A: Dau cu banul! Daca pica pajura, inserez pe inca un nivel, altfel ma opresc!</a:t>
            </a:r>
            <a:endParaRPr b="1"/>
          </a:p>
        </p:txBody>
      </p:sp>
      <p:pic>
        <p:nvPicPr>
          <p:cNvPr id="374" name="Google Shape;374;p42"/>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375" name="Google Shape;375;p42"/>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376" name="Google Shape;376;p42"/>
          <p:cNvPicPr preferRelativeResize="0"/>
          <p:nvPr/>
        </p:nvPicPr>
        <p:blipFill>
          <a:blip r:embed="rId5">
            <a:alphaModFix/>
          </a:blip>
          <a:stretch>
            <a:fillRect/>
          </a:stretch>
        </p:blipFill>
        <p:spPr>
          <a:xfrm>
            <a:off x="7000725" y="464888"/>
            <a:ext cx="2032424" cy="20324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Insert (X)</a:t>
            </a:r>
            <a:endParaRPr/>
          </a:p>
        </p:txBody>
      </p:sp>
      <p:sp>
        <p:nvSpPr>
          <p:cNvPr id="382" name="Google Shape;382;p43"/>
          <p:cNvSpPr txBox="1"/>
          <p:nvPr>
            <p:ph idx="1" type="body"/>
          </p:nvPr>
        </p:nvSpPr>
        <p:spPr>
          <a:xfrm>
            <a:off x="729450" y="2078875"/>
            <a:ext cx="6214200" cy="30249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OBSERVATIE: Nivelul inferior va contine intoteauna toate elementele</a:t>
            </a:r>
            <a:endParaRPr b="1"/>
          </a:p>
          <a:p>
            <a:pPr indent="0" lvl="0" marL="0" rtl="0" algn="l">
              <a:lnSpc>
                <a:spcPct val="100000"/>
              </a:lnSpc>
              <a:spcBef>
                <a:spcPts val="1200"/>
              </a:spcBef>
              <a:spcAft>
                <a:spcPts val="0"/>
              </a:spcAft>
              <a:buNone/>
            </a:pPr>
            <a:r>
              <a:rPr b="1" lang="ro"/>
              <a:t>Q: Pe cate alte nivele inserez X?</a:t>
            </a:r>
            <a:endParaRPr b="1"/>
          </a:p>
          <a:p>
            <a:pPr indent="0" lvl="0" marL="0" rtl="0" algn="l">
              <a:lnSpc>
                <a:spcPct val="100000"/>
              </a:lnSpc>
              <a:spcBef>
                <a:spcPts val="1200"/>
              </a:spcBef>
              <a:spcAft>
                <a:spcPts val="0"/>
              </a:spcAft>
              <a:buNone/>
            </a:pPr>
            <a:r>
              <a:rPr b="1" lang="ro"/>
              <a:t>A: Dau cu banul! Daca pica pajura, inserez pe inca un nivel, altfel ma opresc!</a:t>
            </a:r>
            <a:endParaRPr b="1"/>
          </a:p>
          <a:p>
            <a:pPr indent="0" lvl="0" marL="0" rtl="0" algn="l">
              <a:lnSpc>
                <a:spcPct val="100000"/>
              </a:lnSpc>
              <a:spcBef>
                <a:spcPts val="1200"/>
              </a:spcBef>
              <a:spcAft>
                <a:spcPts val="1200"/>
              </a:spcAft>
              <a:buNone/>
            </a:pPr>
            <a:r>
              <a:rPr b="1" lang="ro"/>
              <a:t>Consecinta: ½ dintre elemente vor fi doar pe nivelul 0. ¼ dintre elemente vor fi doar pe nivelele 0 si 1. ⅛ vor fi doar pe nivelele 0, 1 si 2, etc...</a:t>
            </a:r>
            <a:endParaRPr b="1"/>
          </a:p>
        </p:txBody>
      </p:sp>
      <p:pic>
        <p:nvPicPr>
          <p:cNvPr id="383" name="Google Shape;383;p43"/>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384" name="Google Shape;384;p43"/>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385" name="Google Shape;385;p43"/>
          <p:cNvPicPr preferRelativeResize="0"/>
          <p:nvPr/>
        </p:nvPicPr>
        <p:blipFill>
          <a:blip r:embed="rId5">
            <a:alphaModFix/>
          </a:blip>
          <a:stretch>
            <a:fillRect/>
          </a:stretch>
        </p:blipFill>
        <p:spPr>
          <a:xfrm>
            <a:off x="7000725" y="464888"/>
            <a:ext cx="2032424" cy="203242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Exercitiu</a:t>
            </a:r>
            <a:endParaRPr/>
          </a:p>
        </p:txBody>
      </p:sp>
      <p:sp>
        <p:nvSpPr>
          <p:cNvPr id="391" name="Google Shape;391;p44"/>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1200"/>
              </a:spcAft>
              <a:buNone/>
            </a:pPr>
            <a:r>
              <a:t/>
            </a:r>
            <a:endParaRPr b="1"/>
          </a:p>
        </p:txBody>
      </p:sp>
      <p:pic>
        <p:nvPicPr>
          <p:cNvPr id="392" name="Google Shape;392;p44"/>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393" name="Google Shape;393;p44"/>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394" name="Google Shape;394;p44"/>
          <p:cNvPicPr preferRelativeResize="0"/>
          <p:nvPr/>
        </p:nvPicPr>
        <p:blipFill>
          <a:blip r:embed="rId5">
            <a:alphaModFix/>
          </a:blip>
          <a:stretch>
            <a:fillRect/>
          </a:stretch>
        </p:blipFill>
        <p:spPr>
          <a:xfrm>
            <a:off x="7000725" y="464888"/>
            <a:ext cx="2032424" cy="2032424"/>
          </a:xfrm>
          <a:prstGeom prst="rect">
            <a:avLst/>
          </a:prstGeom>
          <a:noFill/>
          <a:ln>
            <a:noFill/>
          </a:ln>
        </p:spPr>
      </p:pic>
      <p:pic>
        <p:nvPicPr>
          <p:cNvPr id="395" name="Google Shape;395;p44"/>
          <p:cNvPicPr preferRelativeResize="0"/>
          <p:nvPr/>
        </p:nvPicPr>
        <p:blipFill rotWithShape="1">
          <a:blip r:embed="rId6">
            <a:alphaModFix/>
          </a:blip>
          <a:srcRect b="10989" l="13581" r="27750" t="37072"/>
          <a:stretch/>
        </p:blipFill>
        <p:spPr>
          <a:xfrm>
            <a:off x="729450" y="2078875"/>
            <a:ext cx="6074938" cy="302489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Delete (x)</a:t>
            </a:r>
            <a:endParaRPr/>
          </a:p>
        </p:txBody>
      </p:sp>
      <p:sp>
        <p:nvSpPr>
          <p:cNvPr id="401" name="Google Shape;401;p45"/>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ro"/>
              <a:t>Se cauta elementul x in lista (se gaseste pe cel mai de sus nivel). </a:t>
            </a:r>
            <a:endParaRPr b="1"/>
          </a:p>
          <a:p>
            <a:pPr indent="0" lvl="0" marL="0" rtl="0" algn="l">
              <a:lnSpc>
                <a:spcPct val="100000"/>
              </a:lnSpc>
              <a:spcBef>
                <a:spcPts val="1200"/>
              </a:spcBef>
              <a:spcAft>
                <a:spcPts val="1200"/>
              </a:spcAft>
              <a:buNone/>
            </a:pPr>
            <a:r>
              <a:rPr b="1" lang="ro"/>
              <a:t>Se sterge eelemntul de pe toate nivelele!</a:t>
            </a:r>
            <a:endParaRPr b="1"/>
          </a:p>
        </p:txBody>
      </p:sp>
      <p:pic>
        <p:nvPicPr>
          <p:cNvPr id="402" name="Google Shape;402;p45"/>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403" name="Google Shape;403;p45"/>
          <p:cNvPicPr preferRelativeResize="0"/>
          <p:nvPr/>
        </p:nvPicPr>
        <p:blipFill rotWithShape="1">
          <a:blip r:embed="rId4">
            <a:alphaModFix/>
          </a:blip>
          <a:srcRect b="12914" l="5705" r="5278" t="12089"/>
          <a:stretch/>
        </p:blipFill>
        <p:spPr>
          <a:xfrm>
            <a:off x="6943725" y="464900"/>
            <a:ext cx="2146425" cy="1808550"/>
          </a:xfrm>
          <a:prstGeom prst="rect">
            <a:avLst/>
          </a:prstGeom>
          <a:noFill/>
          <a:ln>
            <a:noFill/>
          </a:ln>
        </p:spPr>
      </p:pic>
      <p:pic>
        <p:nvPicPr>
          <p:cNvPr id="404" name="Google Shape;404;p45"/>
          <p:cNvPicPr preferRelativeResize="0"/>
          <p:nvPr/>
        </p:nvPicPr>
        <p:blipFill>
          <a:blip r:embed="rId5">
            <a:alphaModFix/>
          </a:blip>
          <a:stretch>
            <a:fillRect/>
          </a:stretch>
        </p:blipFill>
        <p:spPr>
          <a:xfrm>
            <a:off x="7000725" y="464888"/>
            <a:ext cx="2032424" cy="203242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Skip Lists: How good are they?</a:t>
            </a:r>
            <a:endParaRPr/>
          </a:p>
        </p:txBody>
      </p:sp>
      <p:sp>
        <p:nvSpPr>
          <p:cNvPr id="410" name="Google Shape;410;p46"/>
          <p:cNvSpPr txBox="1"/>
          <p:nvPr>
            <p:ph idx="1" type="body"/>
          </p:nvPr>
        </p:nvSpPr>
        <p:spPr>
          <a:xfrm>
            <a:off x="729450" y="2078875"/>
            <a:ext cx="62142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1200"/>
              </a:spcAft>
              <a:buNone/>
            </a:pPr>
            <a:r>
              <a:rPr b="1" lang="ro" u="sng">
                <a:solidFill>
                  <a:schemeClr val="hlink"/>
                </a:solidFill>
                <a:hlinkClick r:id="rId3"/>
              </a:rPr>
              <a:t>Whiteboard S23</a:t>
            </a:r>
            <a:br>
              <a:rPr b="1" lang="ro"/>
            </a:br>
            <a:br>
              <a:rPr b="1" lang="ro"/>
            </a:br>
            <a:r>
              <a:rPr b="1" lang="ro" u="sng">
                <a:solidFill>
                  <a:schemeClr val="hlink"/>
                </a:solidFill>
                <a:hlinkClick r:id="rId4"/>
              </a:rPr>
              <a:t>Whiteboard S24</a:t>
            </a:r>
            <a:endParaRPr b="1"/>
          </a:p>
        </p:txBody>
      </p:sp>
      <p:pic>
        <p:nvPicPr>
          <p:cNvPr id="411" name="Google Shape;411;p46"/>
          <p:cNvPicPr preferRelativeResize="0"/>
          <p:nvPr/>
        </p:nvPicPr>
        <p:blipFill>
          <a:blip r:embed="rId5">
            <a:alphaModFix/>
          </a:blip>
          <a:stretch>
            <a:fillRect/>
          </a:stretch>
        </p:blipFill>
        <p:spPr>
          <a:xfrm>
            <a:off x="7111587" y="464900"/>
            <a:ext cx="2032413" cy="1613975"/>
          </a:xfrm>
          <a:prstGeom prst="rect">
            <a:avLst/>
          </a:prstGeom>
          <a:noFill/>
          <a:ln>
            <a:noFill/>
          </a:ln>
        </p:spPr>
      </p:pic>
      <p:pic>
        <p:nvPicPr>
          <p:cNvPr id="412" name="Google Shape;412;p46"/>
          <p:cNvPicPr preferRelativeResize="0"/>
          <p:nvPr/>
        </p:nvPicPr>
        <p:blipFill rotWithShape="1">
          <a:blip r:embed="rId6">
            <a:alphaModFix/>
          </a:blip>
          <a:srcRect b="12914" l="5705" r="5278" t="12089"/>
          <a:stretch/>
        </p:blipFill>
        <p:spPr>
          <a:xfrm>
            <a:off x="6943725" y="464900"/>
            <a:ext cx="2146425" cy="1808550"/>
          </a:xfrm>
          <a:prstGeom prst="rect">
            <a:avLst/>
          </a:prstGeom>
          <a:noFill/>
          <a:ln>
            <a:noFill/>
          </a:ln>
        </p:spPr>
      </p:pic>
      <p:pic>
        <p:nvPicPr>
          <p:cNvPr id="413" name="Google Shape;413;p46"/>
          <p:cNvPicPr preferRelativeResize="0"/>
          <p:nvPr/>
        </p:nvPicPr>
        <p:blipFill>
          <a:blip r:embed="rId7">
            <a:alphaModFix/>
          </a:blip>
          <a:stretch>
            <a:fillRect/>
          </a:stretch>
        </p:blipFill>
        <p:spPr>
          <a:xfrm>
            <a:off x="7000725" y="464888"/>
            <a:ext cx="2032424" cy="20324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Randomized Data Structures</a:t>
            </a:r>
            <a:endParaRPr/>
          </a:p>
        </p:txBody>
      </p:sp>
      <p:sp>
        <p:nvSpPr>
          <p:cNvPr id="108" name="Google Shape;108;p16"/>
          <p:cNvSpPr txBox="1"/>
          <p:nvPr>
            <p:ph idx="1" type="body"/>
          </p:nvPr>
        </p:nvSpPr>
        <p:spPr>
          <a:xfrm>
            <a:off x="773475"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ro"/>
              <a:t>O privire pe scurt, “din avion” asupra Skip lists.</a:t>
            </a:r>
            <a:endParaRPr b="1"/>
          </a:p>
          <a:p>
            <a:pPr indent="0" lvl="0" marL="0" rtl="0" algn="l">
              <a:spcBef>
                <a:spcPts val="1200"/>
              </a:spcBef>
              <a:spcAft>
                <a:spcPts val="0"/>
              </a:spcAft>
              <a:buNone/>
            </a:pPr>
            <a:r>
              <a:rPr b="1" lang="ro"/>
              <a:t>Introduse in 1989 de </a:t>
            </a:r>
            <a:r>
              <a:rPr b="1" lang="ro"/>
              <a:t>către</a:t>
            </a:r>
            <a:r>
              <a:rPr b="1" lang="ro"/>
              <a:t> W. Purgh, sunt structuri dinamice bazate pe factor aleator (randomized) </a:t>
            </a:r>
            <a:endParaRPr b="1"/>
          </a:p>
          <a:p>
            <a:pPr indent="0" lvl="0" marL="0" rtl="0" algn="l">
              <a:spcBef>
                <a:spcPts val="1200"/>
              </a:spcBef>
              <a:spcAft>
                <a:spcPts val="0"/>
              </a:spcAft>
              <a:buNone/>
            </a:pPr>
            <a:r>
              <a:t/>
            </a:r>
            <a:endParaRPr b="1"/>
          </a:p>
          <a:p>
            <a:pPr indent="0" lvl="0" marL="457200" rtl="0" algn="l">
              <a:spcBef>
                <a:spcPts val="1200"/>
              </a:spcBef>
              <a:spcAft>
                <a:spcPts val="0"/>
              </a:spcAft>
              <a:buNone/>
            </a:pPr>
            <a:r>
              <a:t/>
            </a:r>
            <a:endParaRPr b="1"/>
          </a:p>
          <a:p>
            <a:pPr indent="0" lvl="0" marL="0" rtl="0" algn="l">
              <a:spcBef>
                <a:spcPts val="1200"/>
              </a:spcBef>
              <a:spcAft>
                <a:spcPts val="1200"/>
              </a:spcAft>
              <a:buNone/>
            </a:pPr>
            <a:r>
              <a:t/>
            </a:r>
            <a:endParaRPr b="1"/>
          </a:p>
        </p:txBody>
      </p:sp>
      <p:pic>
        <p:nvPicPr>
          <p:cNvPr id="109" name="Google Shape;109;p16"/>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Randomized Data Structures</a:t>
            </a:r>
            <a:endParaRPr/>
          </a:p>
        </p:txBody>
      </p:sp>
      <p:sp>
        <p:nvSpPr>
          <p:cNvPr id="115" name="Google Shape;115;p17"/>
          <p:cNvSpPr txBox="1"/>
          <p:nvPr>
            <p:ph idx="1" type="body"/>
          </p:nvPr>
        </p:nvSpPr>
        <p:spPr>
          <a:xfrm>
            <a:off x="773475"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ro"/>
              <a:t>O privire pe scurt, “din avion” asupra Skip lists.</a:t>
            </a:r>
            <a:endParaRPr b="1"/>
          </a:p>
          <a:p>
            <a:pPr indent="0" lvl="0" marL="0" rtl="0" algn="l">
              <a:spcBef>
                <a:spcPts val="1200"/>
              </a:spcBef>
              <a:spcAft>
                <a:spcPts val="0"/>
              </a:spcAft>
              <a:buNone/>
            </a:pPr>
            <a:r>
              <a:rPr b="1" lang="ro"/>
              <a:t>Introduse in 1989 de către W. Purgh, sunt structuri dinamice bazate pe factor aleator (randomized) </a:t>
            </a:r>
            <a:endParaRPr b="1"/>
          </a:p>
          <a:p>
            <a:pPr indent="0" lvl="0" marL="0" rtl="0" algn="l">
              <a:spcBef>
                <a:spcPts val="1200"/>
              </a:spcBef>
              <a:spcAft>
                <a:spcPts val="0"/>
              </a:spcAft>
              <a:buNone/>
            </a:pPr>
            <a:r>
              <a:rPr b="1" i="1" lang="ro"/>
              <a:t>Skip lists are a probabilistic data structure that seem likely to supplant balanced trees as the implementation method of choice for many applications. Skip list algorithms have the same asymptotic expected time bounds as balanced trees and are simpler, faster and use less space.</a:t>
            </a:r>
            <a:endParaRPr b="1" i="1"/>
          </a:p>
          <a:p>
            <a:pPr indent="0" lvl="0" marL="0" rtl="0" algn="l">
              <a:spcBef>
                <a:spcPts val="1200"/>
              </a:spcBef>
              <a:spcAft>
                <a:spcPts val="1200"/>
              </a:spcAft>
              <a:buNone/>
            </a:pPr>
            <a:r>
              <a:rPr b="1" lang="ro"/>
              <a:t>— William Pugh, Concurrent Maintenance of Skip Lists (1989)</a:t>
            </a:r>
            <a:endParaRPr b="1"/>
          </a:p>
        </p:txBody>
      </p:sp>
      <p:pic>
        <p:nvPicPr>
          <p:cNvPr id="116" name="Google Shape;116;p17"/>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Listele “standard”</a:t>
            </a:r>
            <a:endParaRPr/>
          </a:p>
          <a:p>
            <a:pPr indent="0" lvl="0" marL="0" rtl="0" algn="l">
              <a:spcBef>
                <a:spcPts val="0"/>
              </a:spcBef>
              <a:spcAft>
                <a:spcPts val="0"/>
              </a:spcAft>
              <a:buNone/>
            </a:pPr>
            <a:r>
              <a:t/>
            </a:r>
            <a:endParaRPr/>
          </a:p>
        </p:txBody>
      </p:sp>
      <p:sp>
        <p:nvSpPr>
          <p:cNvPr id="122" name="Google Shape;122;p18"/>
          <p:cNvSpPr txBox="1"/>
          <p:nvPr>
            <p:ph idx="1" type="body"/>
          </p:nvPr>
        </p:nvSpPr>
        <p:spPr>
          <a:xfrm>
            <a:off x="729450" y="2078875"/>
            <a:ext cx="62934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123" name="Google Shape;123;p18"/>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124" name="Google Shape;124;p18"/>
          <p:cNvPicPr preferRelativeResize="0"/>
          <p:nvPr/>
        </p:nvPicPr>
        <p:blipFill>
          <a:blip r:embed="rId4">
            <a:alphaModFix/>
          </a:blip>
          <a:stretch>
            <a:fillRect/>
          </a:stretch>
        </p:blipFill>
        <p:spPr>
          <a:xfrm>
            <a:off x="7022725" y="464900"/>
            <a:ext cx="2032426" cy="2032426"/>
          </a:xfrm>
          <a:prstGeom prst="rect">
            <a:avLst/>
          </a:prstGeom>
          <a:noFill/>
          <a:ln>
            <a:noFill/>
          </a:ln>
        </p:spPr>
      </p:pic>
      <p:pic>
        <p:nvPicPr>
          <p:cNvPr id="125" name="Google Shape;125;p18"/>
          <p:cNvPicPr preferRelativeResize="0"/>
          <p:nvPr/>
        </p:nvPicPr>
        <p:blipFill rotWithShape="1">
          <a:blip r:embed="rId5">
            <a:alphaModFix/>
          </a:blip>
          <a:srcRect b="12569" l="13192" r="28484" t="76127"/>
          <a:stretch/>
        </p:blipFill>
        <p:spPr>
          <a:xfrm>
            <a:off x="729450" y="2078875"/>
            <a:ext cx="4909699" cy="535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Listele “standard”</a:t>
            </a:r>
            <a:endParaRPr/>
          </a:p>
          <a:p>
            <a:pPr indent="0" lvl="0" marL="0" rtl="0" algn="l">
              <a:spcBef>
                <a:spcPts val="0"/>
              </a:spcBef>
              <a:spcAft>
                <a:spcPts val="0"/>
              </a:spcAft>
              <a:buNone/>
            </a:pPr>
            <a:r>
              <a:t/>
            </a:r>
            <a:endParaRPr/>
          </a:p>
        </p:txBody>
      </p:sp>
      <p:sp>
        <p:nvSpPr>
          <p:cNvPr id="131" name="Google Shape;131;p19"/>
          <p:cNvSpPr txBox="1"/>
          <p:nvPr>
            <p:ph idx="1" type="body"/>
          </p:nvPr>
        </p:nvSpPr>
        <p:spPr>
          <a:xfrm>
            <a:off x="729450" y="2078875"/>
            <a:ext cx="62934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Q: Complexitatea cautarii unui element intr-o lista sortata?</a:t>
            </a:r>
            <a:endParaRPr b="1"/>
          </a:p>
          <a:p>
            <a:pPr indent="0" lvl="0" marL="0" rtl="0" algn="l">
              <a:lnSpc>
                <a:spcPct val="100000"/>
              </a:lnSpc>
              <a:spcBef>
                <a:spcPts val="1200"/>
              </a:spcBef>
              <a:spcAft>
                <a:spcPts val="1200"/>
              </a:spcAft>
              <a:buNone/>
            </a:pPr>
            <a:r>
              <a:t/>
            </a:r>
            <a:endParaRPr b="1"/>
          </a:p>
        </p:txBody>
      </p:sp>
      <p:pic>
        <p:nvPicPr>
          <p:cNvPr id="132" name="Google Shape;132;p19"/>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133" name="Google Shape;133;p19"/>
          <p:cNvPicPr preferRelativeResize="0"/>
          <p:nvPr/>
        </p:nvPicPr>
        <p:blipFill>
          <a:blip r:embed="rId4">
            <a:alphaModFix/>
          </a:blip>
          <a:stretch>
            <a:fillRect/>
          </a:stretch>
        </p:blipFill>
        <p:spPr>
          <a:xfrm>
            <a:off x="7022725" y="464900"/>
            <a:ext cx="2032426" cy="2032426"/>
          </a:xfrm>
          <a:prstGeom prst="rect">
            <a:avLst/>
          </a:prstGeom>
          <a:noFill/>
          <a:ln>
            <a:noFill/>
          </a:ln>
        </p:spPr>
      </p:pic>
      <p:pic>
        <p:nvPicPr>
          <p:cNvPr id="134" name="Google Shape;134;p19"/>
          <p:cNvPicPr preferRelativeResize="0"/>
          <p:nvPr/>
        </p:nvPicPr>
        <p:blipFill rotWithShape="1">
          <a:blip r:embed="rId5">
            <a:alphaModFix/>
          </a:blip>
          <a:srcRect b="12569" l="13192" r="28484" t="76127"/>
          <a:stretch/>
        </p:blipFill>
        <p:spPr>
          <a:xfrm>
            <a:off x="729450" y="2078875"/>
            <a:ext cx="4909699" cy="5351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Listele “standard”</a:t>
            </a:r>
            <a:endParaRPr/>
          </a:p>
          <a:p>
            <a:pPr indent="0" lvl="0" marL="0" rtl="0" algn="l">
              <a:spcBef>
                <a:spcPts val="0"/>
              </a:spcBef>
              <a:spcAft>
                <a:spcPts val="0"/>
              </a:spcAft>
              <a:buNone/>
            </a:pPr>
            <a:r>
              <a:t/>
            </a:r>
            <a:endParaRPr/>
          </a:p>
        </p:txBody>
      </p:sp>
      <p:sp>
        <p:nvSpPr>
          <p:cNvPr id="140" name="Google Shape;140;p20"/>
          <p:cNvSpPr txBox="1"/>
          <p:nvPr>
            <p:ph idx="1" type="body"/>
          </p:nvPr>
        </p:nvSpPr>
        <p:spPr>
          <a:xfrm>
            <a:off x="729450" y="2078875"/>
            <a:ext cx="62934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Q: Complexitatea cautarii unui element intr-o lista sortata?</a:t>
            </a:r>
            <a:endParaRPr b="1"/>
          </a:p>
          <a:p>
            <a:pPr indent="0" lvl="0" marL="0" rtl="0" algn="l">
              <a:lnSpc>
                <a:spcPct val="100000"/>
              </a:lnSpc>
              <a:spcBef>
                <a:spcPts val="1200"/>
              </a:spcBef>
              <a:spcAft>
                <a:spcPts val="0"/>
              </a:spcAft>
              <a:buNone/>
            </a:pPr>
            <a:r>
              <a:rPr b="1" lang="ro"/>
              <a:t>A: </a:t>
            </a:r>
            <a:r>
              <a:rPr b="1" lang="ro"/>
              <a:t>O(n)</a:t>
            </a:r>
            <a:endParaRPr b="1"/>
          </a:p>
          <a:p>
            <a:pPr indent="0" lvl="0" marL="0" rtl="0" algn="l">
              <a:lnSpc>
                <a:spcPct val="100000"/>
              </a:lnSpc>
              <a:spcBef>
                <a:spcPts val="1200"/>
              </a:spcBef>
              <a:spcAft>
                <a:spcPts val="1200"/>
              </a:spcAft>
              <a:buNone/>
            </a:pPr>
            <a:r>
              <a:t/>
            </a:r>
            <a:endParaRPr b="1"/>
          </a:p>
        </p:txBody>
      </p:sp>
      <p:pic>
        <p:nvPicPr>
          <p:cNvPr id="141" name="Google Shape;141;p20"/>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142" name="Google Shape;142;p20"/>
          <p:cNvPicPr preferRelativeResize="0"/>
          <p:nvPr/>
        </p:nvPicPr>
        <p:blipFill>
          <a:blip r:embed="rId4">
            <a:alphaModFix/>
          </a:blip>
          <a:stretch>
            <a:fillRect/>
          </a:stretch>
        </p:blipFill>
        <p:spPr>
          <a:xfrm>
            <a:off x="7022725" y="464900"/>
            <a:ext cx="2032426" cy="2032426"/>
          </a:xfrm>
          <a:prstGeom prst="rect">
            <a:avLst/>
          </a:prstGeom>
          <a:noFill/>
          <a:ln>
            <a:noFill/>
          </a:ln>
        </p:spPr>
      </p:pic>
      <p:pic>
        <p:nvPicPr>
          <p:cNvPr id="143" name="Google Shape;143;p20"/>
          <p:cNvPicPr preferRelativeResize="0"/>
          <p:nvPr/>
        </p:nvPicPr>
        <p:blipFill rotWithShape="1">
          <a:blip r:embed="rId5">
            <a:alphaModFix/>
          </a:blip>
          <a:srcRect b="12569" l="13192" r="28484" t="76127"/>
          <a:stretch/>
        </p:blipFill>
        <p:spPr>
          <a:xfrm>
            <a:off x="729450" y="2078875"/>
            <a:ext cx="4909699" cy="5351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o"/>
              <a:t>Listele “standard”</a:t>
            </a:r>
            <a:endParaRPr/>
          </a:p>
          <a:p>
            <a:pPr indent="0" lvl="0" marL="0" rtl="0" algn="l">
              <a:spcBef>
                <a:spcPts val="0"/>
              </a:spcBef>
              <a:spcAft>
                <a:spcPts val="0"/>
              </a:spcAft>
              <a:buNone/>
            </a:pPr>
            <a:r>
              <a:t/>
            </a:r>
            <a:endParaRPr/>
          </a:p>
        </p:txBody>
      </p:sp>
      <p:sp>
        <p:nvSpPr>
          <p:cNvPr id="149" name="Google Shape;149;p21"/>
          <p:cNvSpPr txBox="1"/>
          <p:nvPr>
            <p:ph idx="1" type="body"/>
          </p:nvPr>
        </p:nvSpPr>
        <p:spPr>
          <a:xfrm>
            <a:off x="729450" y="2078875"/>
            <a:ext cx="6293400" cy="3024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ro"/>
              <a:t>Q: Complexitatea cautarii unui element intr-o lista sortata?</a:t>
            </a:r>
            <a:endParaRPr b="1"/>
          </a:p>
          <a:p>
            <a:pPr indent="0" lvl="0" marL="0" rtl="0" algn="l">
              <a:lnSpc>
                <a:spcPct val="100000"/>
              </a:lnSpc>
              <a:spcBef>
                <a:spcPts val="1200"/>
              </a:spcBef>
              <a:spcAft>
                <a:spcPts val="0"/>
              </a:spcAft>
              <a:buNone/>
            </a:pPr>
            <a:r>
              <a:rPr b="1" lang="ro"/>
              <a:t>A: O(n)</a:t>
            </a:r>
            <a:endParaRPr b="1"/>
          </a:p>
          <a:p>
            <a:pPr indent="0" lvl="0" marL="0" rtl="0" algn="l">
              <a:lnSpc>
                <a:spcPct val="100000"/>
              </a:lnSpc>
              <a:spcBef>
                <a:spcPts val="1200"/>
              </a:spcBef>
              <a:spcAft>
                <a:spcPts val="0"/>
              </a:spcAft>
              <a:buNone/>
            </a:pPr>
            <a:r>
              <a:rPr b="1" lang="ro"/>
              <a:t>Q: Suntem multumiti?</a:t>
            </a:r>
            <a:endParaRPr b="1"/>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1200"/>
              </a:spcAft>
              <a:buNone/>
            </a:pPr>
            <a:r>
              <a:t/>
            </a:r>
            <a:endParaRPr b="1"/>
          </a:p>
        </p:txBody>
      </p:sp>
      <p:pic>
        <p:nvPicPr>
          <p:cNvPr id="150" name="Google Shape;150;p21"/>
          <p:cNvPicPr preferRelativeResize="0"/>
          <p:nvPr/>
        </p:nvPicPr>
        <p:blipFill>
          <a:blip r:embed="rId3">
            <a:alphaModFix/>
          </a:blip>
          <a:stretch>
            <a:fillRect/>
          </a:stretch>
        </p:blipFill>
        <p:spPr>
          <a:xfrm>
            <a:off x="7111587" y="464900"/>
            <a:ext cx="2032413" cy="1613975"/>
          </a:xfrm>
          <a:prstGeom prst="rect">
            <a:avLst/>
          </a:prstGeom>
          <a:noFill/>
          <a:ln>
            <a:noFill/>
          </a:ln>
        </p:spPr>
      </p:pic>
      <p:pic>
        <p:nvPicPr>
          <p:cNvPr id="151" name="Google Shape;151;p21"/>
          <p:cNvPicPr preferRelativeResize="0"/>
          <p:nvPr/>
        </p:nvPicPr>
        <p:blipFill>
          <a:blip r:embed="rId4">
            <a:alphaModFix/>
          </a:blip>
          <a:stretch>
            <a:fillRect/>
          </a:stretch>
        </p:blipFill>
        <p:spPr>
          <a:xfrm>
            <a:off x="7022725" y="464900"/>
            <a:ext cx="2032426" cy="2032426"/>
          </a:xfrm>
          <a:prstGeom prst="rect">
            <a:avLst/>
          </a:prstGeom>
          <a:noFill/>
          <a:ln>
            <a:noFill/>
          </a:ln>
        </p:spPr>
      </p:pic>
      <p:pic>
        <p:nvPicPr>
          <p:cNvPr id="152" name="Google Shape;152;p21"/>
          <p:cNvPicPr preferRelativeResize="0"/>
          <p:nvPr/>
        </p:nvPicPr>
        <p:blipFill rotWithShape="1">
          <a:blip r:embed="rId5">
            <a:alphaModFix/>
          </a:blip>
          <a:srcRect b="12569" l="13192" r="28484" t="76127"/>
          <a:stretch/>
        </p:blipFill>
        <p:spPr>
          <a:xfrm>
            <a:off x="729450" y="2078875"/>
            <a:ext cx="4909699" cy="5351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8A4DE3FAB73AB40B4B2B0AA96790A3F" ma:contentTypeVersion="2" ma:contentTypeDescription="Create a new document." ma:contentTypeScope="" ma:versionID="b230d9bf2ab16a5d28d2024d6c79cc47">
  <xsd:schema xmlns:xsd="http://www.w3.org/2001/XMLSchema" xmlns:xs="http://www.w3.org/2001/XMLSchema" xmlns:p="http://schemas.microsoft.com/office/2006/metadata/properties" xmlns:ns2="51ae51c3-60d2-4282-9f7b-8fa824807686" targetNamespace="http://schemas.microsoft.com/office/2006/metadata/properties" ma:root="true" ma:fieldsID="a5151cfd9d0a4bfba61d5c934698e635" ns2:_="">
    <xsd:import namespace="51ae51c3-60d2-4282-9f7b-8fa824807686"/>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1ae51c3-60d2-4282-9f7b-8fa82480768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C49A10A-53F3-45D2-8FF9-520E8639EB2A}"/>
</file>

<file path=customXml/itemProps2.xml><?xml version="1.0" encoding="utf-8"?>
<ds:datastoreItem xmlns:ds="http://schemas.openxmlformats.org/officeDocument/2006/customXml" ds:itemID="{26558F37-F7ED-468A-B519-0C755079F0B0}"/>
</file>

<file path=customXml/itemProps3.xml><?xml version="1.0" encoding="utf-8"?>
<ds:datastoreItem xmlns:ds="http://schemas.openxmlformats.org/officeDocument/2006/customXml" ds:itemID="{4922ECEC-A8F9-4DBA-B827-A9023E2F1E98}"/>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0x01010048A4DE3FAB73AB40B4B2B0AA96790A3F</vt:lpwstr>
  </property>
</Properties>
</file>